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65" r:id="rId6"/>
    <p:sldId id="261" r:id="rId7"/>
    <p:sldId id="259" r:id="rId8"/>
    <p:sldId id="262" r:id="rId9"/>
    <p:sldId id="263" r:id="rId10"/>
    <p:sldId id="264"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E5E784F-669A-4D42-9286-07779268E573}" type="datetimeFigureOut">
              <a:rPr lang="ru-RU" smtClean="0"/>
              <a:t>25.06.2023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C31346-10C5-4931-B433-BC80E0FD2958}" type="slidenum">
              <a:rPr lang="ru-RU" smtClean="0"/>
              <a:t>‹#›</a:t>
            </a:fld>
            <a:endParaRPr lang="ru-RU"/>
          </a:p>
        </p:txBody>
      </p:sp>
    </p:spTree>
    <p:extLst>
      <p:ext uri="{BB962C8B-B14F-4D97-AF65-F5344CB8AC3E}">
        <p14:creationId xmlns:p14="http://schemas.microsoft.com/office/powerpoint/2010/main" val="35512281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5E784F-669A-4D42-9286-07779268E573}" type="datetimeFigureOut">
              <a:rPr lang="ru-RU" smtClean="0"/>
              <a:t>25.06.2023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C31346-10C5-4931-B433-BC80E0FD2958}" type="slidenum">
              <a:rPr lang="ru-RU" smtClean="0"/>
              <a:t>‹#›</a:t>
            </a:fld>
            <a:endParaRPr lang="ru-RU"/>
          </a:p>
        </p:txBody>
      </p:sp>
    </p:spTree>
    <p:extLst>
      <p:ext uri="{BB962C8B-B14F-4D97-AF65-F5344CB8AC3E}">
        <p14:creationId xmlns:p14="http://schemas.microsoft.com/office/powerpoint/2010/main" val="4209601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5E784F-669A-4D42-9286-07779268E573}" type="datetimeFigureOut">
              <a:rPr lang="ru-RU" smtClean="0"/>
              <a:t>25.06.2023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C31346-10C5-4931-B433-BC80E0FD2958}" type="slidenum">
              <a:rPr lang="ru-RU" smtClean="0"/>
              <a:t>‹#›</a:t>
            </a:fld>
            <a:endParaRPr lang="ru-RU"/>
          </a:p>
        </p:txBody>
      </p:sp>
    </p:spTree>
    <p:extLst>
      <p:ext uri="{BB962C8B-B14F-4D97-AF65-F5344CB8AC3E}">
        <p14:creationId xmlns:p14="http://schemas.microsoft.com/office/powerpoint/2010/main" val="350190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E5E784F-669A-4D42-9286-07779268E573}" type="datetimeFigureOut">
              <a:rPr lang="ru-RU" smtClean="0"/>
              <a:t>25.06.2023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C31346-10C5-4931-B433-BC80E0FD2958}" type="slidenum">
              <a:rPr lang="ru-RU" smtClean="0"/>
              <a:t>‹#›</a:t>
            </a:fld>
            <a:endParaRPr lang="ru-RU"/>
          </a:p>
        </p:txBody>
      </p:sp>
    </p:spTree>
    <p:extLst>
      <p:ext uri="{BB962C8B-B14F-4D97-AF65-F5344CB8AC3E}">
        <p14:creationId xmlns:p14="http://schemas.microsoft.com/office/powerpoint/2010/main" val="7664405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E5E784F-669A-4D42-9286-07779268E573}" type="datetimeFigureOut">
              <a:rPr lang="ru-RU" smtClean="0"/>
              <a:t>25.06.2023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DC31346-10C5-4931-B433-BC80E0FD2958}" type="slidenum">
              <a:rPr lang="ru-RU" smtClean="0"/>
              <a:t>‹#›</a:t>
            </a:fld>
            <a:endParaRPr lang="ru-RU"/>
          </a:p>
        </p:txBody>
      </p:sp>
    </p:spTree>
    <p:extLst>
      <p:ext uri="{BB962C8B-B14F-4D97-AF65-F5344CB8AC3E}">
        <p14:creationId xmlns:p14="http://schemas.microsoft.com/office/powerpoint/2010/main" val="25572081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E5E784F-669A-4D42-9286-07779268E573}" type="datetimeFigureOut">
              <a:rPr lang="ru-RU" smtClean="0"/>
              <a:t>25.06.2023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C31346-10C5-4931-B433-BC80E0FD2958}" type="slidenum">
              <a:rPr lang="ru-RU" smtClean="0"/>
              <a:t>‹#›</a:t>
            </a:fld>
            <a:endParaRPr lang="ru-RU"/>
          </a:p>
        </p:txBody>
      </p:sp>
    </p:spTree>
    <p:extLst>
      <p:ext uri="{BB962C8B-B14F-4D97-AF65-F5344CB8AC3E}">
        <p14:creationId xmlns:p14="http://schemas.microsoft.com/office/powerpoint/2010/main" val="1591816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E5E784F-669A-4D42-9286-07779268E573}" type="datetimeFigureOut">
              <a:rPr lang="ru-RU" smtClean="0"/>
              <a:t>25.06.2023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DC31346-10C5-4931-B433-BC80E0FD2958}" type="slidenum">
              <a:rPr lang="ru-RU" smtClean="0"/>
              <a:t>‹#›</a:t>
            </a:fld>
            <a:endParaRPr lang="ru-RU"/>
          </a:p>
        </p:txBody>
      </p:sp>
    </p:spTree>
    <p:extLst>
      <p:ext uri="{BB962C8B-B14F-4D97-AF65-F5344CB8AC3E}">
        <p14:creationId xmlns:p14="http://schemas.microsoft.com/office/powerpoint/2010/main" val="2012563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E5E784F-669A-4D42-9286-07779268E573}" type="datetimeFigureOut">
              <a:rPr lang="ru-RU" smtClean="0"/>
              <a:t>25.06.2023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DC31346-10C5-4931-B433-BC80E0FD2958}" type="slidenum">
              <a:rPr lang="ru-RU" smtClean="0"/>
              <a:t>‹#›</a:t>
            </a:fld>
            <a:endParaRPr lang="ru-RU"/>
          </a:p>
        </p:txBody>
      </p:sp>
    </p:spTree>
    <p:extLst>
      <p:ext uri="{BB962C8B-B14F-4D97-AF65-F5344CB8AC3E}">
        <p14:creationId xmlns:p14="http://schemas.microsoft.com/office/powerpoint/2010/main" val="352589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E5E784F-669A-4D42-9286-07779268E573}" type="datetimeFigureOut">
              <a:rPr lang="ru-RU" smtClean="0"/>
              <a:t>25.06.2023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DC31346-10C5-4931-B433-BC80E0FD2958}" type="slidenum">
              <a:rPr lang="ru-RU" smtClean="0"/>
              <a:t>‹#›</a:t>
            </a:fld>
            <a:endParaRPr lang="ru-RU"/>
          </a:p>
        </p:txBody>
      </p:sp>
    </p:spTree>
    <p:extLst>
      <p:ext uri="{BB962C8B-B14F-4D97-AF65-F5344CB8AC3E}">
        <p14:creationId xmlns:p14="http://schemas.microsoft.com/office/powerpoint/2010/main" val="200429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E5E784F-669A-4D42-9286-07779268E573}" type="datetimeFigureOut">
              <a:rPr lang="ru-RU" smtClean="0"/>
              <a:t>25.06.2023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C31346-10C5-4931-B433-BC80E0FD2958}" type="slidenum">
              <a:rPr lang="ru-RU" smtClean="0"/>
              <a:t>‹#›</a:t>
            </a:fld>
            <a:endParaRPr lang="ru-RU"/>
          </a:p>
        </p:txBody>
      </p:sp>
    </p:spTree>
    <p:extLst>
      <p:ext uri="{BB962C8B-B14F-4D97-AF65-F5344CB8AC3E}">
        <p14:creationId xmlns:p14="http://schemas.microsoft.com/office/powerpoint/2010/main" val="2507304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E5E784F-669A-4D42-9286-07779268E573}" type="datetimeFigureOut">
              <a:rPr lang="ru-RU" smtClean="0"/>
              <a:t>25.06.2023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DC31346-10C5-4931-B433-BC80E0FD2958}" type="slidenum">
              <a:rPr lang="ru-RU" smtClean="0"/>
              <a:t>‹#›</a:t>
            </a:fld>
            <a:endParaRPr lang="ru-RU"/>
          </a:p>
        </p:txBody>
      </p:sp>
    </p:spTree>
    <p:extLst>
      <p:ext uri="{BB962C8B-B14F-4D97-AF65-F5344CB8AC3E}">
        <p14:creationId xmlns:p14="http://schemas.microsoft.com/office/powerpoint/2010/main" val="156711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E784F-669A-4D42-9286-07779268E573}" type="datetimeFigureOut">
              <a:rPr lang="ru-RU" smtClean="0"/>
              <a:t>25.06.2023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C31346-10C5-4931-B433-BC80E0FD2958}" type="slidenum">
              <a:rPr lang="ru-RU" smtClean="0"/>
              <a:t>‹#›</a:t>
            </a:fld>
            <a:endParaRPr lang="ru-RU"/>
          </a:p>
        </p:txBody>
      </p:sp>
    </p:spTree>
    <p:extLst>
      <p:ext uri="{BB962C8B-B14F-4D97-AF65-F5344CB8AC3E}">
        <p14:creationId xmlns:p14="http://schemas.microsoft.com/office/powerpoint/2010/main" val="162069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8.gi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ИРКУТСК. СЛЕДЫ ЭПОХ | Отдых на Байкале от Фаната Байкал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0" y="-836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0" name="Овал 1029"/>
          <p:cNvSpPr/>
          <p:nvPr/>
        </p:nvSpPr>
        <p:spPr>
          <a:xfrm>
            <a:off x="-1752152" y="-4718690"/>
            <a:ext cx="10610088" cy="9227628"/>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368645" y="268671"/>
            <a:ext cx="8215224" cy="2387600"/>
          </a:xfrm>
        </p:spPr>
        <p:txBody>
          <a:bodyPr>
            <a:normAutofit/>
          </a:bodyPr>
          <a:lstStyle/>
          <a:p>
            <a:pPr algn="l"/>
            <a:r>
              <a:rPr lang="de-DE" b="1" dirty="0">
                <a:latin typeface="Cambria" panose="02040503050406030204" pitchFamily="18" charset="0"/>
                <a:ea typeface="Cambria" panose="02040503050406030204" pitchFamily="18" charset="0"/>
              </a:rPr>
              <a:t>Wie fit ist meine Stadt für die Zukunft</a:t>
            </a:r>
            <a:r>
              <a:rPr lang="de-DE" b="1" dirty="0" smtClean="0">
                <a:latin typeface="Cambria" panose="02040503050406030204" pitchFamily="18" charset="0"/>
                <a:ea typeface="Cambria" panose="02040503050406030204" pitchFamily="18" charset="0"/>
              </a:rPr>
              <a:t>?</a:t>
            </a:r>
            <a:endParaRPr lang="ru-RU" dirty="0">
              <a:latin typeface="Cambria" panose="02040503050406030204" pitchFamily="18" charset="0"/>
              <a:ea typeface="Cambria" panose="02040503050406030204" pitchFamily="18" charset="0"/>
            </a:endParaRPr>
          </a:p>
        </p:txBody>
      </p:sp>
      <p:sp>
        <p:nvSpPr>
          <p:cNvPr id="3" name="TextBox 2"/>
          <p:cNvSpPr txBox="1"/>
          <p:nvPr/>
        </p:nvSpPr>
        <p:spPr>
          <a:xfrm>
            <a:off x="463238" y="2927392"/>
            <a:ext cx="3657205" cy="523220"/>
          </a:xfrm>
          <a:prstGeom prst="rect">
            <a:avLst/>
          </a:prstGeom>
          <a:noFill/>
        </p:spPr>
        <p:txBody>
          <a:bodyPr wrap="square" rtlCol="0">
            <a:spAutoFit/>
          </a:bodyPr>
          <a:lstStyle/>
          <a:p>
            <a:r>
              <a:rPr lang="en-US" sz="2800" dirty="0" err="1">
                <a:latin typeface="Cambria" panose="02040503050406030204" pitchFamily="18" charset="0"/>
                <a:ea typeface="Cambria" panose="02040503050406030204" pitchFamily="18" charset="0"/>
              </a:rPr>
              <a:t>Autor</a:t>
            </a:r>
            <a:r>
              <a:rPr lang="en-US" sz="2800" dirty="0">
                <a:latin typeface="Cambria" panose="02040503050406030204" pitchFamily="18" charset="0"/>
                <a:ea typeface="Cambria" panose="02040503050406030204" pitchFamily="18" charset="0"/>
              </a:rPr>
              <a:t>: David </a:t>
            </a:r>
            <a:r>
              <a:rPr lang="en-US" sz="2800" dirty="0" err="1">
                <a:latin typeface="Cambria" panose="02040503050406030204" pitchFamily="18" charset="0"/>
                <a:ea typeface="Cambria" panose="02040503050406030204" pitchFamily="18" charset="0"/>
              </a:rPr>
              <a:t>Dolgikh</a:t>
            </a:r>
            <a:endParaRPr lang="ru-RU"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4962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0581" y="224286"/>
            <a:ext cx="6255499" cy="4710023"/>
          </a:xfrm>
          <a:prstGeom prst="cloud">
            <a:avLst/>
          </a:prstGeom>
        </p:spPr>
      </p:pic>
      <p:sp>
        <p:nvSpPr>
          <p:cNvPr id="3" name="Выноска-облако 2"/>
          <p:cNvSpPr/>
          <p:nvPr/>
        </p:nvSpPr>
        <p:spPr>
          <a:xfrm rot="10800000" flipH="1">
            <a:off x="69011" y="4097807"/>
            <a:ext cx="7884543" cy="2613804"/>
          </a:xfrm>
          <a:prstGeom prst="cloudCallout">
            <a:avLst>
              <a:gd name="adj1" fmla="val -2327"/>
              <a:gd name="adj2" fmla="val 1055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49" y="-130332"/>
            <a:ext cx="7245198" cy="4025110"/>
          </a:xfrm>
          <a:prstGeom prst="rect">
            <a:avLst/>
          </a:prstGeom>
        </p:spPr>
      </p:pic>
      <p:sp>
        <p:nvSpPr>
          <p:cNvPr id="5" name="TextBox 4"/>
          <p:cNvSpPr txBox="1"/>
          <p:nvPr/>
        </p:nvSpPr>
        <p:spPr>
          <a:xfrm>
            <a:off x="1462780" y="4503865"/>
            <a:ext cx="4804956" cy="1938992"/>
          </a:xfrm>
          <a:prstGeom prst="rect">
            <a:avLst/>
          </a:prstGeom>
          <a:noFill/>
        </p:spPr>
        <p:txBody>
          <a:bodyPr wrap="square" rtlCol="0">
            <a:spAutoFit/>
          </a:bodyPr>
          <a:lstStyle/>
          <a:p>
            <a:r>
              <a:rPr lang="de-DE" sz="2000" dirty="0">
                <a:latin typeface="Cambria" panose="02040503050406030204" pitchFamily="18" charset="0"/>
                <a:ea typeface="Cambria" panose="02040503050406030204" pitchFamily="18" charset="0"/>
              </a:rPr>
              <a:t>Und es </a:t>
            </a:r>
            <a:r>
              <a:rPr lang="de-DE" sz="2000" dirty="0" smtClean="0">
                <a:latin typeface="Cambria" panose="02040503050406030204" pitchFamily="18" charset="0"/>
                <a:ea typeface="Cambria" panose="02040503050406030204" pitchFamily="18" charset="0"/>
              </a:rPr>
              <a:t>gibt</a:t>
            </a:r>
            <a:r>
              <a:rPr lang="ru-RU"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Fahrr</a:t>
            </a:r>
            <a:r>
              <a:rPr lang="de-DE" sz="2000" dirty="0" err="1" smtClean="0">
                <a:latin typeface="Cambria" panose="02040503050406030204" pitchFamily="18" charset="0"/>
                <a:ea typeface="Cambria" panose="02040503050406030204" pitchFamily="18" charset="0"/>
              </a:rPr>
              <a:t>adwege</a:t>
            </a:r>
            <a:r>
              <a:rPr lang="de-DE" sz="2000" dirty="0" smtClean="0">
                <a:latin typeface="Cambria" panose="02040503050406030204" pitchFamily="18" charset="0"/>
                <a:ea typeface="Cambria" panose="02040503050406030204" pitchFamily="18" charset="0"/>
              </a:rPr>
              <a:t> </a:t>
            </a:r>
            <a:r>
              <a:rPr lang="de-DE" sz="2000" dirty="0">
                <a:latin typeface="Cambria" panose="02040503050406030204" pitchFamily="18" charset="0"/>
                <a:ea typeface="Cambria" panose="02040503050406030204" pitchFamily="18" charset="0"/>
              </a:rPr>
              <a:t>in Irkutsk... Aber es gibt nur sehr wenige davon! Fahrradwege machen die Straßen sicherer, erleichtern den Transport und sind daher sehr nützlich. </a:t>
            </a:r>
            <a:r>
              <a:rPr lang="de-DE" sz="2000" dirty="0" smtClean="0">
                <a:latin typeface="Cambria" panose="02040503050406030204" pitchFamily="18" charset="0"/>
                <a:ea typeface="Cambria" panose="02040503050406030204" pitchFamily="18" charset="0"/>
              </a:rPr>
              <a:t>Ich w</a:t>
            </a:r>
            <a:r>
              <a:rPr lang="en-US" sz="2000" dirty="0" err="1" smtClean="0">
                <a:latin typeface="Cambria" panose="02040503050406030204" pitchFamily="18" charset="0"/>
                <a:ea typeface="Cambria" panose="02040503050406030204" pitchFamily="18" charset="0"/>
              </a:rPr>
              <a:t>ünschte</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mir</a:t>
            </a:r>
            <a:r>
              <a:rPr lang="de-DE" sz="2000" dirty="0" smtClean="0">
                <a:latin typeface="Cambria" panose="02040503050406030204" pitchFamily="18" charset="0"/>
                <a:ea typeface="Cambria" panose="02040503050406030204" pitchFamily="18" charset="0"/>
              </a:rPr>
              <a:t>, </a:t>
            </a:r>
            <a:r>
              <a:rPr lang="de-DE" sz="2000" dirty="0">
                <a:latin typeface="Cambria" panose="02040503050406030204" pitchFamily="18" charset="0"/>
                <a:ea typeface="Cambria" panose="02040503050406030204" pitchFamily="18" charset="0"/>
              </a:rPr>
              <a:t>dass es in Zukunft </a:t>
            </a:r>
            <a:r>
              <a:rPr lang="de-DE" sz="2000" dirty="0" smtClean="0">
                <a:latin typeface="Cambria" panose="02040503050406030204" pitchFamily="18" charset="0"/>
                <a:ea typeface="Cambria" panose="02040503050406030204" pitchFamily="18" charset="0"/>
              </a:rPr>
              <a:t>mehr davon geben w</a:t>
            </a:r>
            <a:r>
              <a:rPr lang="en-US" sz="2000" dirty="0" smtClean="0">
                <a:latin typeface="Cambria" panose="02040503050406030204" pitchFamily="18" charset="0"/>
                <a:ea typeface="Cambria" panose="02040503050406030204" pitchFamily="18" charset="0"/>
              </a:rPr>
              <a:t>ü</a:t>
            </a:r>
            <a:r>
              <a:rPr lang="de-DE" sz="2000" dirty="0" err="1" smtClean="0">
                <a:latin typeface="Cambria" panose="02040503050406030204" pitchFamily="18" charset="0"/>
                <a:ea typeface="Cambria" panose="02040503050406030204" pitchFamily="18" charset="0"/>
              </a:rPr>
              <a:t>rde</a:t>
            </a:r>
            <a:r>
              <a:rPr lang="de-DE" sz="2000" dirty="0" smtClean="0">
                <a:latin typeface="Cambria" panose="02040503050406030204" pitchFamily="18" charset="0"/>
                <a:ea typeface="Cambria" panose="02040503050406030204" pitchFamily="18" charset="0"/>
              </a:rPr>
              <a:t>.</a:t>
            </a:r>
            <a:endParaRPr lang="ru-RU"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88520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ко 3"/>
          <p:cNvSpPr/>
          <p:nvPr/>
        </p:nvSpPr>
        <p:spPr>
          <a:xfrm rot="323311">
            <a:off x="1273951" y="-136464"/>
            <a:ext cx="8559877" cy="3216757"/>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5" name="TextBox 4"/>
          <p:cNvSpPr txBox="1"/>
          <p:nvPr/>
        </p:nvSpPr>
        <p:spPr>
          <a:xfrm>
            <a:off x="4461907" y="8781"/>
            <a:ext cx="2827505" cy="707886"/>
          </a:xfrm>
          <a:prstGeom prst="rect">
            <a:avLst/>
          </a:prstGeom>
          <a:noFill/>
        </p:spPr>
        <p:txBody>
          <a:bodyPr wrap="none" rtlCol="0">
            <a:spAutoFit/>
          </a:bodyPr>
          <a:lstStyle/>
          <a:p>
            <a:r>
              <a:rPr lang="en-US" sz="4000" dirty="0" err="1" smtClean="0">
                <a:latin typeface="Cambria" panose="02040503050406030204" pitchFamily="18" charset="0"/>
                <a:ea typeface="Cambria" panose="02040503050406030204" pitchFamily="18" charset="0"/>
              </a:rPr>
              <a:t>Insgesamt</a:t>
            </a:r>
            <a:r>
              <a:rPr lang="ru-RU" sz="4000" dirty="0" smtClean="0">
                <a:latin typeface="Cambria" panose="02040503050406030204" pitchFamily="18" charset="0"/>
                <a:ea typeface="Cambria" panose="02040503050406030204" pitchFamily="18" charset="0"/>
              </a:rPr>
              <a:t>…</a:t>
            </a:r>
            <a:endParaRPr lang="ru-RU" sz="4000" dirty="0">
              <a:latin typeface="Cambria" panose="02040503050406030204" pitchFamily="18" charset="0"/>
              <a:ea typeface="Cambria" panose="020405030504060302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7451" y="2489507"/>
            <a:ext cx="1962750" cy="4742296"/>
          </a:xfrm>
          <a:prstGeom prst="rect">
            <a:avLst/>
          </a:prstGeom>
        </p:spPr>
      </p:pic>
      <p:pic>
        <p:nvPicPr>
          <p:cNvPr id="2050" name="Picture 2" descr="Смайлик-эмодзи 👉🏼 'Указывающий направо палец: светлый тон кожи' ВК  (ВКонтакте), Инстаграм, Ватсап: код смайла, значение и расшифров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5854" y="2109168"/>
            <a:ext cx="972351" cy="97235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Смайлик-эмодзи 👉🏼 'Указывающий направо палец: светлый тон кожи' ВК  (ВКонтакте), Инстаграм, Ватсап: код смайла, значение и расшифров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88172" y="2107723"/>
            <a:ext cx="972351" cy="9723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60088" y="716667"/>
            <a:ext cx="7431144" cy="1477328"/>
          </a:xfrm>
          <a:prstGeom prst="rect">
            <a:avLst/>
          </a:prstGeom>
          <a:noFill/>
        </p:spPr>
        <p:txBody>
          <a:bodyPr wrap="square" rtlCol="0">
            <a:spAutoFit/>
          </a:bodyPr>
          <a:lstStyle/>
          <a:p>
            <a:r>
              <a:rPr lang="de-DE" dirty="0">
                <a:latin typeface="Cambria" panose="02040503050406030204" pitchFamily="18" charset="0"/>
                <a:ea typeface="Cambria" panose="02040503050406030204" pitchFamily="18" charset="0"/>
              </a:rPr>
              <a:t>Irkutsk ist eine sehr schöne Stadt. Es ist von großer historischer Bedeutung. Es gibt viele moderne Gebäude sowie Orte, die verschiedene Lebensbereiche der Menschen entwickeln. Allerdings muss sich die Stadt noch weiterentwickeln, zum Beispiel ist es notwendig, die Zahl der Radwege zu erhöhen und alte Gebäude zu restaurieren.</a:t>
            </a:r>
            <a:endParaRPr lang="ru-RU" dirty="0">
              <a:latin typeface="Cambria" panose="02040503050406030204" pitchFamily="18" charset="0"/>
              <a:ea typeface="Cambria" panose="02040503050406030204" pitchFamily="18" charset="0"/>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3502" y="4182996"/>
            <a:ext cx="4006388" cy="2613424"/>
          </a:xfrm>
          <a:prstGeom prst="cloud">
            <a:avLst/>
          </a:prstGeom>
        </p:spPr>
      </p:pic>
      <p:pic>
        <p:nvPicPr>
          <p:cNvPr id="13" name="Picture 2" descr="https://sun9-24.userapi.com/impg/-j1Q0osiBRomP4RU943PNosjL5Wuwqn3NEVWhw/A8Z03dtV2Xs.jpg?size=2560x1927&amp;quality=95&amp;sign=1e35e9e0697ef7fad661fc23000142db&amp;type=alb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80297" y="2107723"/>
            <a:ext cx="4176289" cy="2348663"/>
          </a:xfrm>
          <a:prstGeom prst="cloud">
            <a:avLst/>
          </a:prstGeom>
          <a:noFill/>
          <a:extLst>
            <a:ext uri="{909E8E84-426E-40DD-AFC4-6F175D3DCCD1}">
              <a14:hiddenFill xmlns:a14="http://schemas.microsoft.com/office/drawing/2010/main">
                <a:solidFill>
                  <a:srgbClr val="FFFFFF"/>
                </a:solidFill>
              </a14:hiddenFill>
            </a:ext>
          </a:extLst>
        </p:spPr>
      </p:pic>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1824" y="4234324"/>
            <a:ext cx="3435095" cy="2586425"/>
          </a:xfrm>
          <a:prstGeom prst="cloud">
            <a:avLst/>
          </a:prstGeom>
        </p:spPr>
      </p:pic>
      <p:pic>
        <p:nvPicPr>
          <p:cNvPr id="15" name="Picture 6" descr="https://sun9-33.userapi.com/impg/RbBxKxYDQsb7hwks_5LpazIWWeALrNzCe6M3Rw/4_L2698jU9Y.jpg?size=2560x1927&amp;quality=95&amp;sign=d73d0769762fd4f9aa01923e93f3a576&amp;type=albu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2814">
            <a:off x="65250" y="2206576"/>
            <a:ext cx="3787506" cy="2555914"/>
          </a:xfrm>
          <a:prstGeom prst="cloud">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43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носка-облако 4"/>
          <p:cNvSpPr/>
          <p:nvPr/>
        </p:nvSpPr>
        <p:spPr>
          <a:xfrm rot="10800000" flipH="1">
            <a:off x="163903" y="4196746"/>
            <a:ext cx="9100868" cy="2600867"/>
          </a:xfrm>
          <a:prstGeom prst="cloudCallout">
            <a:avLst>
              <a:gd name="adj1" fmla="val -17610"/>
              <a:gd name="adj2" fmla="val 853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6" name="Picture 2" descr="Inspector Gadget/Hipper and Pikart767 | Smash Moveset Fanon Wiki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17" y="222717"/>
            <a:ext cx="2961021" cy="4213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Аэропорт Иркутска поделят между потенциальными конкурентами — РБК"/>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781" y="145216"/>
            <a:ext cx="6810559" cy="4213312"/>
          </a:xfrm>
          <a:prstGeom prst="cloud">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0612" y="4762463"/>
            <a:ext cx="6547449" cy="1631216"/>
          </a:xfrm>
          <a:prstGeom prst="rect">
            <a:avLst/>
          </a:prstGeom>
          <a:noFill/>
        </p:spPr>
        <p:txBody>
          <a:bodyPr wrap="square" rtlCol="0">
            <a:spAutoFit/>
          </a:bodyPr>
          <a:lstStyle/>
          <a:p>
            <a:pPr algn="just"/>
            <a:r>
              <a:rPr lang="en-US" sz="2000" dirty="0" smtClean="0">
                <a:latin typeface="Cambria" panose="02040503050406030204" pitchFamily="18" charset="0"/>
                <a:ea typeface="Cambria" panose="02040503050406030204" pitchFamily="18" charset="0"/>
              </a:rPr>
              <a:t>Cool! </a:t>
            </a:r>
            <a:r>
              <a:rPr lang="de-DE" sz="2000" dirty="0" smtClean="0">
                <a:latin typeface="Cambria" panose="02040503050406030204" pitchFamily="18" charset="0"/>
                <a:ea typeface="Cambria" panose="02040503050406030204" pitchFamily="18" charset="0"/>
              </a:rPr>
              <a:t>Ich bin in die russische Stadt Irkutsk geflogen, die Hauptstadt Ostsibiriens.</a:t>
            </a:r>
            <a:r>
              <a:rPr lang="ru-RU" sz="2000" dirty="0" smtClean="0">
                <a:latin typeface="Cambria" panose="02040503050406030204" pitchFamily="18" charset="0"/>
                <a:ea typeface="Cambria" panose="02040503050406030204" pitchFamily="18" charset="0"/>
              </a:rPr>
              <a:t> </a:t>
            </a:r>
            <a:r>
              <a:rPr lang="de-DE" sz="2000" dirty="0" smtClean="0">
                <a:latin typeface="Cambria" panose="02040503050406030204" pitchFamily="18" charset="0"/>
                <a:ea typeface="Cambria" panose="02040503050406030204" pitchFamily="18" charset="0"/>
              </a:rPr>
              <a:t>Hier sehe ich sofort einen wunderschönen modernen Flughafen. </a:t>
            </a:r>
            <a:r>
              <a:rPr lang="de-DE" sz="2000" dirty="0" smtClean="0">
                <a:latin typeface="Cambria" panose="02040503050406030204" pitchFamily="18" charset="0"/>
                <a:ea typeface="Cambria" panose="02040503050406030204" pitchFamily="18" charset="0"/>
              </a:rPr>
              <a:t>Es gefällt mir sehr, </a:t>
            </a:r>
            <a:r>
              <a:rPr lang="de-DE" sz="2000" dirty="0" smtClean="0">
                <a:latin typeface="Cambria" panose="02040503050406030204" pitchFamily="18" charset="0"/>
                <a:ea typeface="Cambria" panose="02040503050406030204" pitchFamily="18" charset="0"/>
              </a:rPr>
              <a:t>wie </a:t>
            </a:r>
            <a:r>
              <a:rPr lang="de-DE" sz="2000" dirty="0" smtClean="0">
                <a:latin typeface="Cambria" panose="02040503050406030204" pitchFamily="18" charset="0"/>
                <a:ea typeface="Cambria" panose="02040503050406030204" pitchFamily="18" charset="0"/>
              </a:rPr>
              <a:t>er </a:t>
            </a:r>
            <a:r>
              <a:rPr lang="de-DE" sz="2000" dirty="0" smtClean="0">
                <a:latin typeface="Cambria" panose="02040503050406030204" pitchFamily="18" charset="0"/>
                <a:ea typeface="Cambria" panose="02040503050406030204" pitchFamily="18" charset="0"/>
              </a:rPr>
              <a:t>in der Sonne scheint und die Stadt moderner macht.</a:t>
            </a:r>
            <a:r>
              <a:rPr lang="ru-RU" sz="2000" dirty="0" smtClean="0">
                <a:latin typeface="Cambria" panose="02040503050406030204" pitchFamily="18" charset="0"/>
                <a:ea typeface="Cambria" panose="02040503050406030204" pitchFamily="18" charset="0"/>
              </a:rPr>
              <a:t> </a:t>
            </a:r>
            <a:r>
              <a:rPr lang="de-DE" sz="2000" dirty="0" smtClean="0">
                <a:latin typeface="Cambria" panose="02040503050406030204" pitchFamily="18" charset="0"/>
                <a:ea typeface="Cambria" panose="02040503050406030204" pitchFamily="18" charset="0"/>
              </a:rPr>
              <a:t>Er </a:t>
            </a:r>
            <a:r>
              <a:rPr lang="de-DE" sz="2000" dirty="0" smtClean="0">
                <a:latin typeface="Cambria" panose="02040503050406030204" pitchFamily="18" charset="0"/>
                <a:ea typeface="Cambria" panose="02040503050406030204" pitchFamily="18" charset="0"/>
              </a:rPr>
              <a:t>sieht </a:t>
            </a:r>
            <a:r>
              <a:rPr lang="de-DE" sz="2000" dirty="0" smtClean="0">
                <a:latin typeface="Cambria" panose="02040503050406030204" pitchFamily="18" charset="0"/>
                <a:ea typeface="Cambria" panose="02040503050406030204" pitchFamily="18" charset="0"/>
              </a:rPr>
              <a:t>wie </a:t>
            </a:r>
            <a:r>
              <a:rPr lang="de-DE" sz="2000" dirty="0" smtClean="0">
                <a:latin typeface="Cambria" panose="02040503050406030204" pitchFamily="18" charset="0"/>
                <a:ea typeface="Cambria" panose="02040503050406030204" pitchFamily="18" charset="0"/>
              </a:rPr>
              <a:t>ein Haus aus der </a:t>
            </a:r>
            <a:r>
              <a:rPr lang="de-DE" sz="2000" dirty="0" smtClean="0">
                <a:latin typeface="Cambria" panose="02040503050406030204" pitchFamily="18" charset="0"/>
                <a:ea typeface="Cambria" panose="02040503050406030204" pitchFamily="18" charset="0"/>
              </a:rPr>
              <a:t>Zukunft aus!</a:t>
            </a:r>
            <a:endParaRPr lang="ru-RU"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58328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носка-облако 4"/>
          <p:cNvSpPr/>
          <p:nvPr/>
        </p:nvSpPr>
        <p:spPr>
          <a:xfrm rot="10800000" flipH="1">
            <a:off x="2286000" y="4589250"/>
            <a:ext cx="9842739" cy="2268747"/>
          </a:xfrm>
          <a:prstGeom prst="cloudCallout">
            <a:avLst>
              <a:gd name="adj1" fmla="val -47197"/>
              <a:gd name="adj2" fmla="val 7404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3741872" y="4975641"/>
            <a:ext cx="7189786" cy="1631216"/>
          </a:xfrm>
          <a:prstGeom prst="rect">
            <a:avLst/>
          </a:prstGeom>
          <a:noFill/>
        </p:spPr>
        <p:txBody>
          <a:bodyPr wrap="square" rtlCol="0">
            <a:spAutoFit/>
          </a:bodyPr>
          <a:lstStyle/>
          <a:p>
            <a:r>
              <a:rPr lang="de-DE" sz="2000" dirty="0" smtClean="0">
                <a:latin typeface="Cambria" panose="02040503050406030204" pitchFamily="18" charset="0"/>
                <a:ea typeface="Cambria" panose="02040503050406030204" pitchFamily="18" charset="0"/>
              </a:rPr>
              <a:t>Ich bin so müde nach dem Flug! Was soll ich machen? UM! Ich kann ins </a:t>
            </a:r>
            <a:r>
              <a:rPr lang="ru-RU" sz="2000" dirty="0" smtClean="0">
                <a:latin typeface="Cambria" panose="02040503050406030204" pitchFamily="18" charset="0"/>
                <a:ea typeface="Cambria" panose="02040503050406030204" pitchFamily="18" charset="0"/>
              </a:rPr>
              <a:t>«</a:t>
            </a:r>
            <a:r>
              <a:rPr lang="de-DE" sz="2000" dirty="0" err="1" smtClean="0">
                <a:latin typeface="Cambria" panose="02040503050406030204" pitchFamily="18" charset="0"/>
                <a:ea typeface="Cambria" panose="02040503050406030204" pitchFamily="18" charset="0"/>
              </a:rPr>
              <a:t>Okhlopkov</a:t>
            </a:r>
            <a:r>
              <a:rPr lang="de-DE" sz="2000" dirty="0" smtClean="0">
                <a:latin typeface="Cambria" panose="02040503050406030204" pitchFamily="18" charset="0"/>
                <a:ea typeface="Cambria" panose="02040503050406030204" pitchFamily="18" charset="0"/>
              </a:rPr>
              <a:t>-Theater</a:t>
            </a:r>
            <a:r>
              <a:rPr lang="ru-RU" sz="2000" dirty="0" smtClean="0">
                <a:latin typeface="Cambria" panose="02040503050406030204" pitchFamily="18" charset="0"/>
                <a:ea typeface="Cambria" panose="02040503050406030204" pitchFamily="18" charset="0"/>
              </a:rPr>
              <a:t>»</a:t>
            </a:r>
            <a:r>
              <a:rPr lang="de-DE" sz="2000" dirty="0" smtClean="0">
                <a:latin typeface="Cambria" panose="02040503050406030204" pitchFamily="18" charset="0"/>
                <a:ea typeface="Cambria" panose="02040503050406030204" pitchFamily="18" charset="0"/>
              </a:rPr>
              <a:t> gehen! Dies ist das älteste Theater in Irkutsk, aber es </a:t>
            </a:r>
            <a:r>
              <a:rPr lang="de-DE" sz="2000" dirty="0" smtClean="0">
                <a:latin typeface="Cambria" panose="02040503050406030204" pitchFamily="18" charset="0"/>
                <a:ea typeface="Cambria" panose="02040503050406030204" pitchFamily="18" charset="0"/>
              </a:rPr>
              <a:t>sieht wie neu aus!</a:t>
            </a:r>
            <a:r>
              <a:rPr lang="ru-RU"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Dadurch</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werden</a:t>
            </a:r>
            <a:r>
              <a:rPr lang="en-US" sz="2000" dirty="0" smtClean="0">
                <a:latin typeface="Cambria" panose="02040503050406030204" pitchFamily="18" charset="0"/>
                <a:ea typeface="Cambria" panose="02040503050406030204" pitchFamily="18" charset="0"/>
              </a:rPr>
              <a:t> </a:t>
            </a:r>
            <a:r>
              <a:rPr lang="de-DE" sz="2000" dirty="0" smtClean="0">
                <a:latin typeface="Cambria" panose="02040503050406030204" pitchFamily="18" charset="0"/>
                <a:ea typeface="Cambria" panose="02040503050406030204" pitchFamily="18" charset="0"/>
              </a:rPr>
              <a:t>Kultur </a:t>
            </a:r>
            <a:r>
              <a:rPr lang="de-DE" sz="2000" dirty="0" smtClean="0">
                <a:latin typeface="Cambria" panose="02040503050406030204" pitchFamily="18" charset="0"/>
                <a:ea typeface="Cambria" panose="02040503050406030204" pitchFamily="18" charset="0"/>
              </a:rPr>
              <a:t>und Kunst </a:t>
            </a:r>
            <a:r>
              <a:rPr lang="de-DE" sz="2000" dirty="0">
                <a:latin typeface="Cambria" panose="02040503050406030204" pitchFamily="18" charset="0"/>
                <a:ea typeface="Cambria" panose="02040503050406030204" pitchFamily="18" charset="0"/>
              </a:rPr>
              <a:t>den Menschen </a:t>
            </a:r>
            <a:r>
              <a:rPr lang="de-DE" sz="2000" dirty="0" smtClean="0">
                <a:latin typeface="Cambria" panose="02040503050406030204" pitchFamily="18" charset="0"/>
                <a:ea typeface="Cambria" panose="02040503050406030204" pitchFamily="18" charset="0"/>
              </a:rPr>
              <a:t>näher gebracht. </a:t>
            </a:r>
            <a:r>
              <a:rPr lang="de-DE" sz="2000" dirty="0" smtClean="0">
                <a:latin typeface="Cambria" panose="02040503050406030204" pitchFamily="18" charset="0"/>
                <a:ea typeface="Cambria" panose="02040503050406030204" pitchFamily="18" charset="0"/>
              </a:rPr>
              <a:t>So sollten historische Gebäude in Zukunft aussehen.</a:t>
            </a:r>
            <a:endParaRPr lang="ru-RU" sz="2000" dirty="0">
              <a:latin typeface="Cambria" panose="02040503050406030204" pitchFamily="18" charset="0"/>
              <a:ea typeface="Cambria" panose="02040503050406030204" pitchFamily="18" charset="0"/>
            </a:endParaRPr>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749" y="14808"/>
            <a:ext cx="6469611" cy="4610500"/>
          </a:xfrm>
          <a:prstGeom prst="cloud">
            <a:avLst/>
          </a:prstGeom>
        </p:spPr>
      </p:pic>
      <p:grpSp>
        <p:nvGrpSpPr>
          <p:cNvPr id="15" name="Группа 14"/>
          <p:cNvGrpSpPr/>
          <p:nvPr/>
        </p:nvGrpSpPr>
        <p:grpSpPr>
          <a:xfrm>
            <a:off x="505058" y="580419"/>
            <a:ext cx="2907148" cy="5628058"/>
            <a:chOff x="505058" y="580419"/>
            <a:chExt cx="2907148" cy="5628058"/>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058" y="1464478"/>
              <a:ext cx="1960606" cy="4743999"/>
            </a:xfrm>
            <a:prstGeom prst="rect">
              <a:avLst/>
            </a:prstGeom>
          </p:spPr>
        </p:pic>
        <p:grpSp>
          <p:nvGrpSpPr>
            <p:cNvPr id="13" name="Группа 12"/>
            <p:cNvGrpSpPr/>
            <p:nvPr/>
          </p:nvGrpSpPr>
          <p:grpSpPr>
            <a:xfrm>
              <a:off x="1877397" y="580419"/>
              <a:ext cx="1534809" cy="1944767"/>
              <a:chOff x="1560299" y="1321099"/>
              <a:chExt cx="1534809" cy="1944767"/>
            </a:xfrm>
          </p:grpSpPr>
          <p:sp>
            <p:nvSpPr>
              <p:cNvPr id="14" name="Прямоугольник 13"/>
              <p:cNvSpPr/>
              <p:nvPr/>
            </p:nvSpPr>
            <p:spPr>
              <a:xfrm rot="18008907">
                <a:off x="2417194" y="1323739"/>
                <a:ext cx="515002" cy="8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2" name="Группа 11"/>
              <p:cNvGrpSpPr/>
              <p:nvPr/>
            </p:nvGrpSpPr>
            <p:grpSpPr>
              <a:xfrm>
                <a:off x="1560299" y="1321099"/>
                <a:ext cx="1270533" cy="1944767"/>
                <a:chOff x="2679414" y="2061992"/>
                <a:chExt cx="1270533" cy="1944767"/>
              </a:xfrm>
            </p:grpSpPr>
            <p:sp>
              <p:nvSpPr>
                <p:cNvPr id="11" name="Прямоугольник 10"/>
                <p:cNvSpPr/>
                <p:nvPr/>
              </p:nvSpPr>
              <p:spPr>
                <a:xfrm rot="18008907">
                  <a:off x="2842327" y="3173183"/>
                  <a:ext cx="515002" cy="8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2943692" y="2061992"/>
                  <a:ext cx="1006255" cy="1944767"/>
                  <a:chOff x="2621871" y="368315"/>
                  <a:chExt cx="1152905" cy="2267765"/>
                </a:xfrm>
              </p:grpSpPr>
              <p:pic>
                <p:nvPicPr>
                  <p:cNvPr id="2052" name="Picture 4" descr="Экран телефона ПНГ на Прозрачном Фоне • Скачать PNG Экран телефо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1504">
                    <a:off x="2621871" y="368315"/>
                    <a:ext cx="1152905" cy="226776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qrcoder.ru/code/?https%3A%2F%2Fwww.dramteatr.ru%2F&amp;3&am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76703">
                    <a:off x="2726835" y="1030708"/>
                    <a:ext cx="942975" cy="942976"/>
                  </a:xfrm>
                  <a:prstGeom prst="rect">
                    <a:avLst/>
                  </a:prstGeom>
                  <a:noFill/>
                  <a:extLst>
                    <a:ext uri="{909E8E84-426E-40DD-AFC4-6F175D3DCCD1}">
                      <a14:hiddenFill xmlns:a14="http://schemas.microsoft.com/office/drawing/2010/main">
                        <a:solidFill>
                          <a:srgbClr val="FFFFFF"/>
                        </a:solidFill>
                      </a14:hiddenFill>
                    </a:ext>
                  </a:extLst>
                </p:spPr>
              </p:pic>
            </p:grpSp>
          </p:grpSp>
        </p:grpSp>
      </p:grpSp>
    </p:spTree>
    <p:extLst>
      <p:ext uri="{BB962C8B-B14F-4D97-AF65-F5344CB8AC3E}">
        <p14:creationId xmlns:p14="http://schemas.microsoft.com/office/powerpoint/2010/main" val="1992115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носка-облако 4"/>
          <p:cNvSpPr/>
          <p:nvPr/>
        </p:nvSpPr>
        <p:spPr>
          <a:xfrm rot="10800000" flipH="1">
            <a:off x="1949571" y="4287322"/>
            <a:ext cx="9765102" cy="2311879"/>
          </a:xfrm>
          <a:prstGeom prst="cloudCallout">
            <a:avLst>
              <a:gd name="adj1" fmla="val -43227"/>
              <a:gd name="adj2" fmla="val 9333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3299605" y="4735901"/>
            <a:ext cx="7065034" cy="1631216"/>
          </a:xfrm>
          <a:prstGeom prst="rect">
            <a:avLst/>
          </a:prstGeom>
          <a:noFill/>
        </p:spPr>
        <p:txBody>
          <a:bodyPr wrap="square" rtlCol="0">
            <a:spAutoFit/>
          </a:bodyPr>
          <a:lstStyle/>
          <a:p>
            <a:r>
              <a:rPr lang="de-DE" sz="2000" dirty="0" smtClean="0">
                <a:latin typeface="Cambria" panose="02040503050406030204" pitchFamily="18" charset="0"/>
                <a:ea typeface="Cambria" panose="02040503050406030204" pitchFamily="18" charset="0"/>
              </a:rPr>
              <a:t>Nach dem Theater kann ich ins </a:t>
            </a:r>
            <a:r>
              <a:rPr lang="ru-RU" sz="2000" dirty="0" smtClean="0">
                <a:latin typeface="Cambria" panose="02040503050406030204" pitchFamily="18" charset="0"/>
                <a:ea typeface="Cambria" panose="02040503050406030204" pitchFamily="18" charset="0"/>
              </a:rPr>
              <a:t>«</a:t>
            </a:r>
            <a:r>
              <a:rPr lang="de-DE" sz="2000" dirty="0" err="1" smtClean="0">
                <a:latin typeface="Cambria" panose="02040503050406030204" pitchFamily="18" charset="0"/>
                <a:ea typeface="Cambria" panose="02040503050406030204" pitchFamily="18" charset="0"/>
              </a:rPr>
              <a:t>Nerpinary</a:t>
            </a:r>
            <a:r>
              <a:rPr lang="ru-RU" sz="2000" dirty="0" smtClean="0">
                <a:latin typeface="Cambria" panose="02040503050406030204" pitchFamily="18" charset="0"/>
                <a:ea typeface="Cambria" panose="02040503050406030204" pitchFamily="18" charset="0"/>
              </a:rPr>
              <a:t>»</a:t>
            </a:r>
            <a:r>
              <a:rPr lang="de-DE" sz="2000" dirty="0" smtClean="0">
                <a:latin typeface="Cambria" panose="02040503050406030204" pitchFamily="18" charset="0"/>
                <a:ea typeface="Cambria" panose="02040503050406030204" pitchFamily="18" charset="0"/>
              </a:rPr>
              <a:t> gehen. Dies ist ein besonderer Zoo, in dem einzigartige Tiere des Baikalsees leben – Robben. Mitarbeiter von </a:t>
            </a:r>
            <a:r>
              <a:rPr lang="ru-RU" sz="2000" dirty="0" smtClean="0">
                <a:latin typeface="Cambria" panose="02040503050406030204" pitchFamily="18" charset="0"/>
                <a:ea typeface="Cambria" panose="02040503050406030204" pitchFamily="18" charset="0"/>
              </a:rPr>
              <a:t>«</a:t>
            </a:r>
            <a:r>
              <a:rPr lang="de-DE" sz="2000" dirty="0" err="1" smtClean="0">
                <a:latin typeface="Cambria" panose="02040503050406030204" pitchFamily="18" charset="0"/>
                <a:ea typeface="Cambria" panose="02040503050406030204" pitchFamily="18" charset="0"/>
              </a:rPr>
              <a:t>Nerpinary</a:t>
            </a:r>
            <a:r>
              <a:rPr lang="ru-RU" sz="2000" dirty="0" smtClean="0">
                <a:latin typeface="Cambria" panose="02040503050406030204" pitchFamily="18" charset="0"/>
                <a:ea typeface="Cambria" panose="02040503050406030204" pitchFamily="18" charset="0"/>
              </a:rPr>
              <a:t>»</a:t>
            </a:r>
            <a:r>
              <a:rPr lang="de-DE" sz="2000" dirty="0" smtClean="0">
                <a:latin typeface="Cambria" panose="02040503050406030204" pitchFamily="18" charset="0"/>
                <a:ea typeface="Cambria" panose="02040503050406030204" pitchFamily="18" charset="0"/>
              </a:rPr>
              <a:t> kümmern sich um Robben, die in freier Wildbahn nicht überleben würden. Hier zeigen sie Aufführungen für jedermann!</a:t>
            </a:r>
            <a:endParaRPr lang="ru-RU" sz="2000" dirty="0">
              <a:latin typeface="Cambria" panose="02040503050406030204" pitchFamily="18" charset="0"/>
              <a:ea typeface="Cambria" panose="020405030504060302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6867" y="168751"/>
            <a:ext cx="5649503" cy="4118571"/>
          </a:xfrm>
          <a:prstGeom prst="cloud">
            <a:avLst/>
          </a:prstGeom>
        </p:spPr>
      </p:pic>
      <p:grpSp>
        <p:nvGrpSpPr>
          <p:cNvPr id="22" name="Группа 21"/>
          <p:cNvGrpSpPr/>
          <p:nvPr/>
        </p:nvGrpSpPr>
        <p:grpSpPr>
          <a:xfrm>
            <a:off x="179237" y="843177"/>
            <a:ext cx="2907148" cy="5628058"/>
            <a:chOff x="505058" y="580419"/>
            <a:chExt cx="2907148" cy="5628058"/>
          </a:xfrm>
        </p:grpSpPr>
        <p:pic>
          <p:nvPicPr>
            <p:cNvPr id="23" name="Рисунок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5058" y="1464478"/>
              <a:ext cx="1960606" cy="4743999"/>
            </a:xfrm>
            <a:prstGeom prst="rect">
              <a:avLst/>
            </a:prstGeom>
          </p:spPr>
        </p:pic>
        <p:grpSp>
          <p:nvGrpSpPr>
            <p:cNvPr id="24" name="Группа 23"/>
            <p:cNvGrpSpPr/>
            <p:nvPr/>
          </p:nvGrpSpPr>
          <p:grpSpPr>
            <a:xfrm>
              <a:off x="1877397" y="580419"/>
              <a:ext cx="1534809" cy="1944767"/>
              <a:chOff x="1560299" y="1321099"/>
              <a:chExt cx="1534809" cy="1944767"/>
            </a:xfrm>
          </p:grpSpPr>
          <p:sp>
            <p:nvSpPr>
              <p:cNvPr id="25" name="Прямоугольник 24"/>
              <p:cNvSpPr/>
              <p:nvPr/>
            </p:nvSpPr>
            <p:spPr>
              <a:xfrm rot="18008907">
                <a:off x="2417194" y="1323739"/>
                <a:ext cx="515002" cy="8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6" name="Группа 25"/>
              <p:cNvGrpSpPr/>
              <p:nvPr/>
            </p:nvGrpSpPr>
            <p:grpSpPr>
              <a:xfrm>
                <a:off x="1560299" y="1321099"/>
                <a:ext cx="1270533" cy="1944767"/>
                <a:chOff x="2679414" y="2061992"/>
                <a:chExt cx="1270533" cy="1944767"/>
              </a:xfrm>
            </p:grpSpPr>
            <p:sp>
              <p:nvSpPr>
                <p:cNvPr id="27" name="Прямоугольник 26"/>
                <p:cNvSpPr/>
                <p:nvPr/>
              </p:nvSpPr>
              <p:spPr>
                <a:xfrm rot="18008907">
                  <a:off x="2842327" y="3173183"/>
                  <a:ext cx="515002" cy="840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2943692" y="2061992"/>
                  <a:ext cx="1006255" cy="1944767"/>
                  <a:chOff x="2621871" y="368315"/>
                  <a:chExt cx="1152905" cy="2267765"/>
                </a:xfrm>
              </p:grpSpPr>
              <p:pic>
                <p:nvPicPr>
                  <p:cNvPr id="29" name="Picture 4" descr="Экран телефона ПНГ на Прозрачном Фоне • Скачать PNG Экран телефон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1504">
                    <a:off x="2621871" y="368315"/>
                    <a:ext cx="1152905" cy="226776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qrcoder.ru/code/?https%3A%2F%2Fwww.dramteatr.ru%2F&amp;3&am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76703">
                    <a:off x="2726835" y="1030708"/>
                    <a:ext cx="942975" cy="942976"/>
                  </a:xfrm>
                  <a:prstGeom prst="rect">
                    <a:avLst/>
                  </a:prstGeom>
                  <a:noFill/>
                  <a:extLst>
                    <a:ext uri="{909E8E84-426E-40DD-AFC4-6F175D3DCCD1}">
                      <a14:hiddenFill xmlns:a14="http://schemas.microsoft.com/office/drawing/2010/main">
                        <a:solidFill>
                          <a:srgbClr val="FFFFFF"/>
                        </a:solidFill>
                      </a14:hiddenFill>
                    </a:ext>
                  </a:extLst>
                </p:spPr>
              </p:pic>
            </p:grpSp>
          </p:grpSp>
        </p:grpSp>
      </p:grpSp>
      <p:pic>
        <p:nvPicPr>
          <p:cNvPr id="1028" name="Picture 4" descr="http://qrcoder.ru/code/?http%3A%2F%2Fwww.baikalnerpa.ru%2F&amp;3&amp;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17773">
            <a:off x="1905318" y="1403094"/>
            <a:ext cx="813580" cy="81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701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Выноска-облако 13"/>
          <p:cNvSpPr/>
          <p:nvPr/>
        </p:nvSpPr>
        <p:spPr>
          <a:xfrm rot="10800000" flipH="1">
            <a:off x="2752408" y="4426794"/>
            <a:ext cx="10297120" cy="2315249"/>
          </a:xfrm>
          <a:prstGeom prst="cloudCallout">
            <a:avLst>
              <a:gd name="adj1" fmla="val -39990"/>
              <a:gd name="adj2" fmla="val 615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872266" y="4808565"/>
            <a:ext cx="8057404" cy="1477328"/>
          </a:xfrm>
          <a:prstGeom prst="rect">
            <a:avLst/>
          </a:prstGeom>
          <a:noFill/>
        </p:spPr>
        <p:txBody>
          <a:bodyPr wrap="square" rtlCol="0">
            <a:spAutoFit/>
          </a:bodyPr>
          <a:lstStyle/>
          <a:p>
            <a:r>
              <a:rPr lang="de-DE" dirty="0"/>
              <a:t>Und das ist das </a:t>
            </a:r>
            <a:r>
              <a:rPr lang="ru-RU" dirty="0" smtClean="0"/>
              <a:t>«</a:t>
            </a:r>
            <a:r>
              <a:rPr lang="de-DE" dirty="0" smtClean="0"/>
              <a:t>Haus Europas</a:t>
            </a:r>
            <a:r>
              <a:rPr lang="ru-RU" dirty="0" smtClean="0"/>
              <a:t>»</a:t>
            </a:r>
            <a:r>
              <a:rPr lang="de-DE" dirty="0" smtClean="0"/>
              <a:t> </a:t>
            </a:r>
            <a:r>
              <a:rPr lang="de-DE" dirty="0"/>
              <a:t>– ein einzigartiger historischer und architektonischer Komplex, der 1907 im Namen des Aufbaus und der Entwicklung internationaler Beziehungen zwischen Irkutsk und europäischen Städten gegründet wurde. Dieses Haus ist auch ein Hotel. Es erinnert die Bewohner an die historische Bedeutung der Stadt. Auch in Zukunft soll es viele solcher Häuser geben.</a:t>
            </a:r>
            <a:endParaRPr lang="ru-RU" dirty="0"/>
          </a:p>
        </p:txBody>
      </p:sp>
      <p:pic>
        <p:nvPicPr>
          <p:cNvPr id="2054" name="Picture 6" descr="https://sun9-33.userapi.com/impg/RbBxKxYDQsb7hwks_5LpazIWWeALrNzCe6M3Rw/4_L2698jU9Y.jpg?size=2560x1927&amp;quality=95&amp;sign=d73d0769762fd4f9aa01923e93f3a576&amp;type=alb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2814">
            <a:off x="4180412" y="-138390"/>
            <a:ext cx="6575543" cy="4437358"/>
          </a:xfrm>
          <a:prstGeom prst="cloud">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572" y="83446"/>
            <a:ext cx="3374807" cy="5374379"/>
          </a:xfrm>
          <a:prstGeom prst="rect">
            <a:avLst/>
          </a:prstGeom>
        </p:spPr>
      </p:pic>
    </p:spTree>
    <p:extLst>
      <p:ext uri="{BB962C8B-B14F-4D97-AF65-F5344CB8AC3E}">
        <p14:creationId xmlns:p14="http://schemas.microsoft.com/office/powerpoint/2010/main" val="2600658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4" name="Picture 2" descr="Инспектор Гаджет (персонаж) | Инспектор Гаджет Вики | Fando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584" y="0"/>
            <a:ext cx="3320871" cy="3765867"/>
          </a:xfrm>
          <a:prstGeom prst="rect">
            <a:avLst/>
          </a:prstGeom>
          <a:noFill/>
          <a:extLst>
            <a:ext uri="{909E8E84-426E-40DD-AFC4-6F175D3DCCD1}">
              <a14:hiddenFill xmlns:a14="http://schemas.microsoft.com/office/drawing/2010/main">
                <a:solidFill>
                  <a:srgbClr val="FFFFFF"/>
                </a:solidFill>
              </a14:hiddenFill>
            </a:ext>
          </a:extLst>
        </p:spPr>
      </p:pic>
      <p:sp>
        <p:nvSpPr>
          <p:cNvPr id="6" name="Выноска-облако 5"/>
          <p:cNvSpPr/>
          <p:nvPr/>
        </p:nvSpPr>
        <p:spPr>
          <a:xfrm rot="10800000" flipH="1">
            <a:off x="569343" y="4088916"/>
            <a:ext cx="11084944" cy="2769083"/>
          </a:xfrm>
          <a:prstGeom prst="cloudCallout">
            <a:avLst>
              <a:gd name="adj1" fmla="val -39990"/>
              <a:gd name="adj2" fmla="val 615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2460608" y="4606505"/>
            <a:ext cx="7304493" cy="1938992"/>
          </a:xfrm>
          <a:prstGeom prst="rect">
            <a:avLst/>
          </a:prstGeom>
          <a:noFill/>
        </p:spPr>
        <p:txBody>
          <a:bodyPr wrap="square" rtlCol="0">
            <a:spAutoFit/>
          </a:bodyPr>
          <a:lstStyle/>
          <a:p>
            <a:r>
              <a:rPr lang="de-DE" sz="2000" dirty="0" smtClean="0">
                <a:latin typeface="Cambria" panose="02040503050406030204" pitchFamily="18" charset="0"/>
                <a:ea typeface="Cambria" panose="02040503050406030204" pitchFamily="18" charset="0"/>
              </a:rPr>
              <a:t>Wow! Was für ein wunderschönes Stadion! Es sieht </a:t>
            </a:r>
            <a:r>
              <a:rPr lang="de-DE" sz="2000" dirty="0" smtClean="0">
                <a:latin typeface="Cambria" panose="02040503050406030204" pitchFamily="18" charset="0"/>
                <a:ea typeface="Cambria" panose="02040503050406030204" pitchFamily="18" charset="0"/>
              </a:rPr>
              <a:t>wie </a:t>
            </a:r>
            <a:r>
              <a:rPr lang="de-DE" sz="2000" dirty="0" smtClean="0">
                <a:latin typeface="Cambria" panose="02040503050406030204" pitchFamily="18" charset="0"/>
                <a:ea typeface="Cambria" panose="02040503050406030204" pitchFamily="18" charset="0"/>
              </a:rPr>
              <a:t>ein Schiff </a:t>
            </a:r>
            <a:r>
              <a:rPr lang="de-DE" sz="2000" dirty="0" smtClean="0">
                <a:latin typeface="Cambria" panose="02040503050406030204" pitchFamily="18" charset="0"/>
                <a:ea typeface="Cambria" panose="02040503050406030204" pitchFamily="18" charset="0"/>
              </a:rPr>
              <a:t>aus dem Film </a:t>
            </a:r>
            <a:r>
              <a:rPr lang="ru-RU" sz="2000" dirty="0" smtClean="0">
                <a:latin typeface="Cambria" panose="02040503050406030204" pitchFamily="18" charset="0"/>
                <a:ea typeface="Cambria" panose="02040503050406030204" pitchFamily="18" charset="0"/>
              </a:rPr>
              <a:t>«</a:t>
            </a:r>
            <a:r>
              <a:rPr lang="de-DE" sz="2000" dirty="0" smtClean="0">
                <a:latin typeface="Cambria" panose="02040503050406030204" pitchFamily="18" charset="0"/>
                <a:ea typeface="Cambria" panose="02040503050406030204" pitchFamily="18" charset="0"/>
              </a:rPr>
              <a:t>Star </a:t>
            </a:r>
            <a:r>
              <a:rPr lang="de-DE" sz="2000" dirty="0" err="1" smtClean="0">
                <a:latin typeface="Cambria" panose="02040503050406030204" pitchFamily="18" charset="0"/>
                <a:ea typeface="Cambria" panose="02040503050406030204" pitchFamily="18" charset="0"/>
              </a:rPr>
              <a:t>Wars</a:t>
            </a:r>
            <a:r>
              <a:rPr lang="ru-RU" sz="2000" dirty="0" smtClean="0">
                <a:latin typeface="Cambria" panose="02040503050406030204" pitchFamily="18" charset="0"/>
                <a:ea typeface="Cambria" panose="02040503050406030204" pitchFamily="18" charset="0"/>
              </a:rPr>
              <a:t>»</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aus</a:t>
            </a:r>
            <a:r>
              <a:rPr lang="de-DE" sz="2000" dirty="0">
                <a:latin typeface="Cambria" panose="02040503050406030204" pitchFamily="18" charset="0"/>
                <a:ea typeface="Cambria" panose="02040503050406030204" pitchFamily="18" charset="0"/>
              </a:rPr>
              <a:t>!</a:t>
            </a:r>
            <a:r>
              <a:rPr lang="de-DE" sz="2000" dirty="0" smtClean="0">
                <a:latin typeface="Cambria" panose="02040503050406030204" pitchFamily="18" charset="0"/>
                <a:ea typeface="Cambria" panose="02040503050406030204" pitchFamily="18" charset="0"/>
              </a:rPr>
              <a:t> In erster Linie ist es zum Eislaufen </a:t>
            </a:r>
            <a:r>
              <a:rPr lang="de-DE" sz="2000" dirty="0" smtClean="0">
                <a:latin typeface="Cambria" panose="02040503050406030204" pitchFamily="18" charset="0"/>
                <a:ea typeface="Cambria" panose="02040503050406030204" pitchFamily="18" charset="0"/>
              </a:rPr>
              <a:t>gedacht. Hier finden häufig Wintersportwettkämpfe </a:t>
            </a:r>
            <a:r>
              <a:rPr lang="de-DE" sz="2000" dirty="0" smtClean="0">
                <a:latin typeface="Cambria" panose="02040503050406030204" pitchFamily="18" charset="0"/>
                <a:ea typeface="Cambria" panose="02040503050406030204" pitchFamily="18" charset="0"/>
              </a:rPr>
              <a:t>statt. </a:t>
            </a:r>
            <a:r>
              <a:rPr lang="de-DE" sz="2000" dirty="0" smtClean="0">
                <a:latin typeface="Cambria" panose="02040503050406030204" pitchFamily="18" charset="0"/>
                <a:ea typeface="Cambria" panose="02040503050406030204" pitchFamily="18" charset="0"/>
              </a:rPr>
              <a:t>Dadurch wird</a:t>
            </a:r>
            <a:r>
              <a:rPr lang="de-DE" sz="2000" dirty="0" smtClean="0">
                <a:latin typeface="Cambria" panose="02040503050406030204" pitchFamily="18" charset="0"/>
                <a:ea typeface="Cambria" panose="02040503050406030204" pitchFamily="18" charset="0"/>
              </a:rPr>
              <a:t> Sportkultur den Bewohnerinnen und Bewohnern der Stadt </a:t>
            </a:r>
            <a:r>
              <a:rPr lang="de-DE" sz="2000" dirty="0" smtClean="0">
                <a:latin typeface="Cambria" panose="02040503050406030204" pitchFamily="18" charset="0"/>
                <a:ea typeface="Cambria" panose="02040503050406030204" pitchFamily="18" charset="0"/>
              </a:rPr>
              <a:t>näher </a:t>
            </a:r>
            <a:r>
              <a:rPr lang="de-DE" sz="2000" dirty="0">
                <a:latin typeface="Cambria" panose="02040503050406030204" pitchFamily="18" charset="0"/>
                <a:ea typeface="Cambria" panose="02040503050406030204" pitchFamily="18" charset="0"/>
              </a:rPr>
              <a:t>gebracht.. </a:t>
            </a:r>
            <a:r>
              <a:rPr lang="de-DE" sz="2000" dirty="0" smtClean="0">
                <a:latin typeface="Cambria" panose="02040503050406030204" pitchFamily="18" charset="0"/>
                <a:ea typeface="Cambria" panose="02040503050406030204" pitchFamily="18" charset="0"/>
              </a:rPr>
              <a:t>Ich denke, dass es in Zukunft mehr Orte wie diesen geben sollte.</a:t>
            </a:r>
            <a:endParaRPr lang="ru-RU" sz="2000" dirty="0">
              <a:latin typeface="Cambria" panose="02040503050406030204" pitchFamily="18" charset="0"/>
              <a:ea typeface="Cambria" panose="02040503050406030204" pitchFamily="18" charset="0"/>
            </a:endParaRPr>
          </a:p>
        </p:txBody>
      </p:sp>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2717" y="83456"/>
            <a:ext cx="6271403" cy="4152937"/>
          </a:xfrm>
          <a:prstGeom prst="cloud">
            <a:avLst/>
          </a:prstGeom>
        </p:spPr>
      </p:pic>
    </p:spTree>
    <p:extLst>
      <p:ext uri="{BB962C8B-B14F-4D97-AF65-F5344CB8AC3E}">
        <p14:creationId xmlns:p14="http://schemas.microsoft.com/office/powerpoint/2010/main" val="2940987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04" y="191308"/>
            <a:ext cx="3875326" cy="3738719"/>
          </a:xfrm>
          <a:prstGeom prst="rect">
            <a:avLst/>
          </a:prstGeom>
        </p:spPr>
      </p:pic>
      <p:sp>
        <p:nvSpPr>
          <p:cNvPr id="7" name="Выноска-облако 6"/>
          <p:cNvSpPr/>
          <p:nvPr/>
        </p:nvSpPr>
        <p:spPr>
          <a:xfrm rot="10523388" flipH="1">
            <a:off x="-422840" y="3987919"/>
            <a:ext cx="7832784" cy="2967487"/>
          </a:xfrm>
          <a:prstGeom prst="cloudCallout">
            <a:avLst>
              <a:gd name="adj1" fmla="val -8432"/>
              <a:gd name="adj2" fmla="val 995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575449" y="4554233"/>
            <a:ext cx="6116128" cy="2031325"/>
          </a:xfrm>
          <a:prstGeom prst="rect">
            <a:avLst/>
          </a:prstGeom>
          <a:noFill/>
        </p:spPr>
        <p:txBody>
          <a:bodyPr wrap="square" rtlCol="0">
            <a:spAutoFit/>
          </a:bodyPr>
          <a:lstStyle/>
          <a:p>
            <a:r>
              <a:rPr lang="de-DE" dirty="0" smtClean="0">
                <a:latin typeface="Cambria" panose="02040503050406030204" pitchFamily="18" charset="0"/>
                <a:ea typeface="Cambria" panose="02040503050406030204" pitchFamily="18" charset="0"/>
              </a:rPr>
              <a:t>Oh nein! Mein Hund Brain will spazieren gehen! Wo kann ich mit ihm gehen? UM! Wir können in den Park auf der Insel </a:t>
            </a:r>
            <a:r>
              <a:rPr lang="ru-RU" dirty="0" smtClean="0">
                <a:latin typeface="Cambria" panose="02040503050406030204" pitchFamily="18" charset="0"/>
                <a:ea typeface="Cambria" panose="02040503050406030204" pitchFamily="18" charset="0"/>
              </a:rPr>
              <a:t>«</a:t>
            </a:r>
            <a:r>
              <a:rPr lang="de-DE" dirty="0" err="1" smtClean="0">
                <a:latin typeface="Cambria" panose="02040503050406030204" pitchFamily="18" charset="0"/>
                <a:ea typeface="Cambria" panose="02040503050406030204" pitchFamily="18" charset="0"/>
              </a:rPr>
              <a:t>Yunost</a:t>
            </a:r>
            <a:r>
              <a:rPr lang="de-DE" dirty="0" smtClean="0">
                <a:latin typeface="Cambria" panose="02040503050406030204" pitchFamily="18" charset="0"/>
                <a:ea typeface="Cambria" panose="02040503050406030204" pitchFamily="18" charset="0"/>
              </a:rPr>
              <a:t> gehen</a:t>
            </a:r>
            <a:r>
              <a:rPr lang="ru-RU" dirty="0" smtClean="0">
                <a:latin typeface="Cambria" panose="02040503050406030204" pitchFamily="18" charset="0"/>
                <a:ea typeface="Cambria" panose="02040503050406030204" pitchFamily="18" charset="0"/>
              </a:rPr>
              <a:t>»</a:t>
            </a:r>
            <a:r>
              <a:rPr lang="de-DE" dirty="0" smtClean="0">
                <a:latin typeface="Cambria" panose="02040503050406030204" pitchFamily="18" charset="0"/>
                <a:ea typeface="Cambria" panose="02040503050406030204" pitchFamily="18" charset="0"/>
              </a:rPr>
              <a:t>! Es gibt viele Orte, an denen Sie einen Spaziergang an der frischen Luft unternehmen können. Es gibt sogar ein Riesenrad und viele Aktivitäten für Kinder. Also ich werde hier auch Spaß haben! Solche Orte sollte es in Zukunft noch mehr geben.</a:t>
            </a:r>
            <a:endParaRPr lang="ru-RU" dirty="0">
              <a:latin typeface="Cambria" panose="02040503050406030204" pitchFamily="18" charset="0"/>
              <a:ea typeface="Cambria" panose="02040503050406030204" pitchFamily="18"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7103" y="-187993"/>
            <a:ext cx="5638193" cy="4245228"/>
          </a:xfrm>
          <a:prstGeom prst="cloud">
            <a:avLst/>
          </a:prstGeom>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9803" y="3301424"/>
            <a:ext cx="4395547" cy="3439410"/>
          </a:xfrm>
          <a:prstGeom prst="cloud">
            <a:avLst/>
          </a:prstGeom>
        </p:spPr>
      </p:pic>
    </p:spTree>
    <p:extLst>
      <p:ext uri="{BB962C8B-B14F-4D97-AF65-F5344CB8AC3E}">
        <p14:creationId xmlns:p14="http://schemas.microsoft.com/office/powerpoint/2010/main" val="531468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106" y="518479"/>
            <a:ext cx="3137751" cy="5375162"/>
          </a:xfrm>
          <a:prstGeom prst="rect">
            <a:avLst/>
          </a:prstGeom>
        </p:spPr>
      </p:pic>
      <p:sp>
        <p:nvSpPr>
          <p:cNvPr id="7" name="Выноска-облако 6"/>
          <p:cNvSpPr/>
          <p:nvPr/>
        </p:nvSpPr>
        <p:spPr>
          <a:xfrm rot="10800000" flipH="1">
            <a:off x="707366" y="3830128"/>
            <a:ext cx="7496355" cy="2441276"/>
          </a:xfrm>
          <a:prstGeom prst="cloudCallout">
            <a:avLst>
              <a:gd name="adj1" fmla="val 43346"/>
              <a:gd name="adj2" fmla="val 823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1837426" y="4542934"/>
            <a:ext cx="5710688" cy="1015663"/>
          </a:xfrm>
          <a:prstGeom prst="rect">
            <a:avLst/>
          </a:prstGeom>
          <a:noFill/>
        </p:spPr>
        <p:txBody>
          <a:bodyPr wrap="square" rtlCol="0">
            <a:spAutoFit/>
          </a:bodyPr>
          <a:lstStyle/>
          <a:p>
            <a:r>
              <a:rPr lang="de-DE" sz="2000" dirty="0" err="1" smtClean="0">
                <a:latin typeface="Cambria" panose="02040503050406030204" pitchFamily="18" charset="0"/>
                <a:ea typeface="Cambria" panose="02040503050406030204" pitchFamily="18" charset="0"/>
              </a:rPr>
              <a:t>Hmm</a:t>
            </a:r>
            <a:r>
              <a:rPr lang="de-DE" sz="2000" dirty="0" smtClean="0">
                <a:latin typeface="Cambria" panose="02040503050406030204" pitchFamily="18" charset="0"/>
                <a:ea typeface="Cambria" panose="02040503050406030204" pitchFamily="18" charset="0"/>
              </a:rPr>
              <a:t>... </a:t>
            </a:r>
            <a:r>
              <a:rPr lang="de-DE" sz="2000" dirty="0" smtClean="0">
                <a:latin typeface="Cambria" panose="02040503050406030204" pitchFamily="18" charset="0"/>
                <a:ea typeface="Cambria" panose="02040503050406030204" pitchFamily="18" charset="0"/>
              </a:rPr>
              <a:t>Alles ist </a:t>
            </a:r>
            <a:r>
              <a:rPr lang="de-DE" sz="2000" dirty="0" smtClean="0">
                <a:latin typeface="Cambria" panose="02040503050406030204" pitchFamily="18" charset="0"/>
                <a:ea typeface="Cambria" panose="02040503050406030204" pitchFamily="18" charset="0"/>
              </a:rPr>
              <a:t>in dieser Stadt </a:t>
            </a:r>
            <a:r>
              <a:rPr lang="de-DE" sz="2000" dirty="0" smtClean="0">
                <a:latin typeface="Cambria" panose="02040503050406030204" pitchFamily="18" charset="0"/>
                <a:ea typeface="Cambria" panose="02040503050406030204" pitchFamily="18" charset="0"/>
              </a:rPr>
              <a:t>so </a:t>
            </a:r>
            <a:r>
              <a:rPr lang="de-DE" sz="2000" dirty="0" smtClean="0">
                <a:latin typeface="Cambria" panose="02040503050406030204" pitchFamily="18" charset="0"/>
                <a:ea typeface="Cambria" panose="02040503050406030204" pitchFamily="18" charset="0"/>
              </a:rPr>
              <a:t>schön und modern</a:t>
            </a:r>
            <a:r>
              <a:rPr lang="de-DE" sz="2000" dirty="0" smtClean="0">
                <a:latin typeface="Cambria" panose="02040503050406030204" pitchFamily="18" charset="0"/>
                <a:ea typeface="Cambria" panose="02040503050406030204" pitchFamily="18" charset="0"/>
              </a:rPr>
              <a:t>! Es lohnt sich</a:t>
            </a:r>
            <a:r>
              <a:rPr lang="ru-RU"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einen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genaueren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Blick</a:t>
            </a:r>
            <a:r>
              <a:rPr lang="en-US" sz="2000" dirty="0" smtClean="0">
                <a:latin typeface="Cambria" panose="02040503050406030204" pitchFamily="18" charset="0"/>
                <a:ea typeface="Cambria" panose="02040503050406030204" pitchFamily="18" charset="0"/>
              </a:rPr>
              <a:t> auf </a:t>
            </a:r>
            <a:r>
              <a:rPr lang="en-US" sz="2000" dirty="0" err="1" smtClean="0">
                <a:latin typeface="Cambria" panose="02040503050406030204" pitchFamily="18" charset="0"/>
                <a:ea typeface="Cambria" panose="02040503050406030204" pitchFamily="18" charset="0"/>
              </a:rPr>
              <a:t>ihre</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vielen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Sehensw</a:t>
            </a:r>
            <a:r>
              <a:rPr lang="en-US" sz="2000" dirty="0" err="1" smtClean="0">
                <a:latin typeface="Cambria" panose="02040503050406030204" pitchFamily="18" charset="0"/>
                <a:ea typeface="Cambria" panose="02040503050406030204" pitchFamily="18" charset="0"/>
              </a:rPr>
              <a:t>ü</a:t>
            </a:r>
            <a:r>
              <a:rPr lang="en-US" sz="2000" dirty="0" err="1" smtClean="0">
                <a:latin typeface="Cambria" panose="02040503050406030204" pitchFamily="18" charset="0"/>
                <a:ea typeface="Cambria" panose="02040503050406030204" pitchFamily="18" charset="0"/>
              </a:rPr>
              <a:t>rdigkeiten</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zu</a:t>
            </a:r>
            <a:r>
              <a:rPr lang="en-US" sz="2000" dirty="0" smtClean="0">
                <a:latin typeface="Cambria" panose="02040503050406030204" pitchFamily="18" charset="0"/>
                <a:ea typeface="Cambria" panose="02040503050406030204" pitchFamily="18" charset="0"/>
              </a:rPr>
              <a:t> </a:t>
            </a:r>
            <a:r>
              <a:rPr lang="en-US" sz="2000" dirty="0" err="1" smtClean="0">
                <a:latin typeface="Cambria" panose="02040503050406030204" pitchFamily="18" charset="0"/>
                <a:ea typeface="Cambria" panose="02040503050406030204" pitchFamily="18" charset="0"/>
              </a:rPr>
              <a:t>werfen</a:t>
            </a:r>
            <a:r>
              <a:rPr lang="en-US" sz="2000" dirty="0" smtClean="0">
                <a:latin typeface="Cambria" panose="02040503050406030204" pitchFamily="18" charset="0"/>
                <a:ea typeface="Cambria" panose="02040503050406030204" pitchFamily="18" charset="0"/>
              </a:rPr>
              <a:t>!</a:t>
            </a:r>
            <a:endParaRPr lang="ru-RU"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9323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носка-облако 4"/>
          <p:cNvSpPr/>
          <p:nvPr/>
        </p:nvSpPr>
        <p:spPr>
          <a:xfrm rot="10800000" flipH="1">
            <a:off x="1949570" y="4201324"/>
            <a:ext cx="7884543" cy="2613804"/>
          </a:xfrm>
          <a:prstGeom prst="cloudCallout">
            <a:avLst>
              <a:gd name="adj1" fmla="val 43346"/>
              <a:gd name="adj2" fmla="val 8233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7998" y="400340"/>
            <a:ext cx="3204002" cy="4585727"/>
          </a:xfrm>
          <a:prstGeom prst="rect">
            <a:avLst/>
          </a:prstGeom>
        </p:spPr>
      </p:pic>
      <p:sp>
        <p:nvSpPr>
          <p:cNvPr id="2" name="TextBox 1"/>
          <p:cNvSpPr txBox="1"/>
          <p:nvPr/>
        </p:nvSpPr>
        <p:spPr>
          <a:xfrm>
            <a:off x="3269411" y="4799608"/>
            <a:ext cx="5779697" cy="1631216"/>
          </a:xfrm>
          <a:prstGeom prst="rect">
            <a:avLst/>
          </a:prstGeom>
          <a:noFill/>
        </p:spPr>
        <p:txBody>
          <a:bodyPr wrap="square" rtlCol="0">
            <a:spAutoFit/>
          </a:bodyPr>
          <a:lstStyle/>
          <a:p>
            <a:r>
              <a:rPr lang="de-DE" sz="2000" dirty="0">
                <a:latin typeface="Cambria" panose="02040503050406030204" pitchFamily="18" charset="0"/>
                <a:ea typeface="Cambria" panose="02040503050406030204" pitchFamily="18" charset="0"/>
              </a:rPr>
              <a:t>Aha! Dieses Haus sieht sehr alt aus, aber niemand restauriert es! Ich glaube nicht, dass es den Einheimischen gefällt! Ich glaube, dass solche Häuser in Zukunft wunderschön restauriert und in historische Museen umgewandelt werden sollten.</a:t>
            </a:r>
            <a:endParaRPr lang="ru-RU" sz="2000" dirty="0">
              <a:latin typeface="Cambria" panose="02040503050406030204" pitchFamily="18" charset="0"/>
              <a:ea typeface="Cambria" panose="02040503050406030204" pitchFamily="18" charset="0"/>
            </a:endParaRPr>
          </a:p>
        </p:txBody>
      </p:sp>
      <p:pic>
        <p:nvPicPr>
          <p:cNvPr id="1026" name="Picture 2" descr="https://sun9-24.userapi.com/impg/-j1Q0osiBRomP4RU943PNosjL5Wuwqn3NEVWhw/A8Z03dtV2Xs.jpg?size=2560x1927&amp;quality=95&amp;sign=1e35e9e0697ef7fad661fc23000142db&amp;type=alb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711" y="193211"/>
            <a:ext cx="6584784" cy="4222093"/>
          </a:xfrm>
          <a:prstGeom prst="cloud">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66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2544</TotalTime>
  <Words>548</Words>
  <Application>Microsoft Office PowerPoint</Application>
  <PresentationFormat>Широкоэкранный</PresentationFormat>
  <Paragraphs>13</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Cambria</vt:lpstr>
      <vt:lpstr>Тема Office</vt:lpstr>
      <vt:lpstr>Wie fit ist meine Stadt für die Zukunft?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 fit ist meine Stadt für die Zukunft?</dc:title>
  <dc:creator>Учетная запись Майкрософт</dc:creator>
  <cp:lastModifiedBy>Учетная запись Майкрософт</cp:lastModifiedBy>
  <cp:revision>36</cp:revision>
  <dcterms:created xsi:type="dcterms:W3CDTF">2023-06-17T11:38:53Z</dcterms:created>
  <dcterms:modified xsi:type="dcterms:W3CDTF">2023-06-25T02:28:24Z</dcterms:modified>
</cp:coreProperties>
</file>