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6" r:id="rId6"/>
    <p:sldId id="269" r:id="rId7"/>
    <p:sldId id="268" r:id="rId8"/>
    <p:sldId id="271" r:id="rId9"/>
    <p:sldId id="27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p:cViewPr varScale="1">
        <p:scale>
          <a:sx n="116" d="100"/>
          <a:sy n="116" d="100"/>
        </p:scale>
        <p:origin x="84"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Назва розділу">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6/27/2023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6/27/2023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Вміст і підпис">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81480828-6983-48AD-9E27-CBD3696F837E}" type="datetimeFigureOut">
              <a:rPr lang="en-US" dirty="0"/>
              <a:t>6/27/2023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і підпис">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2C5EFB91-0324-450E-B17F-36DC0ECCE413}" type="datetimeFigureOut">
              <a:rPr lang="en-US" dirty="0"/>
              <a:t>6/27/2023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6/27/2023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70C0"/>
            </a:gs>
            <a:gs pos="43000">
              <a:schemeClr val="accent1"/>
            </a:gs>
            <a:gs pos="53000">
              <a:schemeClr val="accent4">
                <a:lumMod val="40000"/>
                <a:lumOff val="60000"/>
              </a:schemeClr>
            </a:gs>
            <a:gs pos="100000">
              <a:srgbClr val="FFC000"/>
            </a:gs>
          </a:gsLst>
          <a:lin ang="5400000" scaled="1"/>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14C776-8CB8-4097-98F3-913981CBACD6}"/>
              </a:ext>
            </a:extLst>
          </p:cNvPr>
          <p:cNvSpPr>
            <a:spLocks noGrp="1"/>
          </p:cNvSpPr>
          <p:nvPr>
            <p:ph type="ctrTitle"/>
          </p:nvPr>
        </p:nvSpPr>
        <p:spPr>
          <a:xfrm>
            <a:off x="1045134" y="2298855"/>
            <a:ext cx="11253848" cy="2260290"/>
          </a:xfrm>
        </p:spPr>
        <p:txBody>
          <a:bodyPr/>
          <a:lstStyle/>
          <a:p>
            <a:pPr>
              <a:lnSpc>
                <a:spcPct val="100000"/>
              </a:lnSpc>
            </a:pPr>
            <a:r>
              <a:rPr lang="de-DE" sz="4800" dirty="0"/>
              <a:t>Meine Stadt im Zukunftscheck: eine Fotoreportage</a:t>
            </a:r>
            <a:br>
              <a:rPr lang="de-DE" dirty="0"/>
            </a:br>
            <a:endParaRPr lang="uk-UA" dirty="0"/>
          </a:p>
        </p:txBody>
      </p:sp>
      <p:sp>
        <p:nvSpPr>
          <p:cNvPr id="3" name="Підзаголовок 2">
            <a:extLst>
              <a:ext uri="{FF2B5EF4-FFF2-40B4-BE49-F238E27FC236}">
                <a16:creationId xmlns:a16="http://schemas.microsoft.com/office/drawing/2014/main" id="{DD2EE646-F554-4793-A698-451E4B838F3D}"/>
              </a:ext>
            </a:extLst>
          </p:cNvPr>
          <p:cNvSpPr>
            <a:spLocks noGrp="1"/>
          </p:cNvSpPr>
          <p:nvPr>
            <p:ph type="subTitle" idx="1"/>
          </p:nvPr>
        </p:nvSpPr>
        <p:spPr>
          <a:xfrm>
            <a:off x="1045134" y="4459794"/>
            <a:ext cx="7891272" cy="1069848"/>
          </a:xfrm>
        </p:spPr>
        <p:txBody>
          <a:bodyPr/>
          <a:lstStyle/>
          <a:p>
            <a:r>
              <a:rPr lang="nn-NO" sz="2400" dirty="0"/>
              <a:t>Beitrag von Tschyrva Maria, 9</a:t>
            </a:r>
            <a:r>
              <a:rPr lang="uk-UA" sz="2400" dirty="0"/>
              <a:t>. </a:t>
            </a:r>
            <a:r>
              <a:rPr lang="de-DE" sz="2400" dirty="0"/>
              <a:t>Klasse</a:t>
            </a:r>
            <a:endParaRPr lang="nn-NO" sz="2400" dirty="0"/>
          </a:p>
          <a:p>
            <a:r>
              <a:rPr lang="nn-NO" sz="2400" dirty="0"/>
              <a:t>Lyzeum Nr. 129, Krywyj Rih, Ukraine</a:t>
            </a:r>
            <a:endParaRPr lang="uk-UA" sz="2400" dirty="0"/>
          </a:p>
        </p:txBody>
      </p:sp>
      <p:pic>
        <p:nvPicPr>
          <p:cNvPr id="5" name="Рисунок 4">
            <a:extLst>
              <a:ext uri="{FF2B5EF4-FFF2-40B4-BE49-F238E27FC236}">
                <a16:creationId xmlns:a16="http://schemas.microsoft.com/office/drawing/2014/main" id="{92F75B44-BF8D-4CF3-B214-3058A8E6AB0D}"/>
              </a:ext>
            </a:extLst>
          </p:cNvPr>
          <p:cNvPicPr>
            <a:picLocks noChangeAspect="1"/>
          </p:cNvPicPr>
          <p:nvPr/>
        </p:nvPicPr>
        <p:blipFill>
          <a:blip r:embed="rId2"/>
          <a:stretch>
            <a:fillRect/>
          </a:stretch>
        </p:blipFill>
        <p:spPr>
          <a:xfrm>
            <a:off x="8824646" y="3142859"/>
            <a:ext cx="2080466" cy="2633870"/>
          </a:xfrm>
          <a:prstGeom prst="rect">
            <a:avLst/>
          </a:prstGeom>
        </p:spPr>
      </p:pic>
    </p:spTree>
    <p:extLst>
      <p:ext uri="{BB962C8B-B14F-4D97-AF65-F5344CB8AC3E}">
        <p14:creationId xmlns:p14="http://schemas.microsoft.com/office/powerpoint/2010/main" val="3369139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55F65-041E-4B3B-9C3A-478D8F2E90D0}"/>
              </a:ext>
            </a:extLst>
          </p:cNvPr>
          <p:cNvSpPr>
            <a:spLocks noGrp="1"/>
          </p:cNvSpPr>
          <p:nvPr>
            <p:ph type="title"/>
          </p:nvPr>
        </p:nvSpPr>
        <p:spPr>
          <a:xfrm>
            <a:off x="822713" y="459920"/>
            <a:ext cx="7728163" cy="955062"/>
          </a:xfrm>
        </p:spPr>
        <p:txBody>
          <a:bodyPr>
            <a:normAutofit/>
          </a:bodyPr>
          <a:lstStyle/>
          <a:p>
            <a:r>
              <a:rPr lang="de-DE" dirty="0"/>
              <a:t>Der botanische Garten</a:t>
            </a:r>
            <a:endParaRPr lang="uk-UA" dirty="0"/>
          </a:p>
        </p:txBody>
      </p:sp>
      <p:pic>
        <p:nvPicPr>
          <p:cNvPr id="5" name="Місце для вмісту 4">
            <a:extLst>
              <a:ext uri="{FF2B5EF4-FFF2-40B4-BE49-F238E27FC236}">
                <a16:creationId xmlns:a16="http://schemas.microsoft.com/office/drawing/2014/main" id="{D0CC1B51-A3DB-45A5-B4C6-4E25B1BA2563}"/>
              </a:ext>
            </a:extLst>
          </p:cNvPr>
          <p:cNvPicPr>
            <a:picLocks noGrp="1" noChangeAspect="1"/>
          </p:cNvPicPr>
          <p:nvPr>
            <p:ph idx="1"/>
          </p:nvPr>
        </p:nvPicPr>
        <p:blipFill>
          <a:blip r:embed="rId2"/>
          <a:stretch>
            <a:fillRect/>
          </a:stretch>
        </p:blipFill>
        <p:spPr>
          <a:xfrm>
            <a:off x="6038335" y="1781376"/>
            <a:ext cx="5511114" cy="413333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670741A-2005-4B5D-A45F-B34D57F35EDE}"/>
              </a:ext>
            </a:extLst>
          </p:cNvPr>
          <p:cNvSpPr txBox="1"/>
          <p:nvPr/>
        </p:nvSpPr>
        <p:spPr>
          <a:xfrm>
            <a:off x="476684" y="2021338"/>
            <a:ext cx="5265142" cy="3893374"/>
          </a:xfrm>
          <a:prstGeom prst="rect">
            <a:avLst/>
          </a:prstGeom>
          <a:noFill/>
        </p:spPr>
        <p:txBody>
          <a:bodyPr wrap="square">
            <a:spAutoFit/>
          </a:bodyPr>
          <a:lstStyle/>
          <a:p>
            <a:r>
              <a:rPr lang="de-DE" sz="1900" dirty="0"/>
              <a:t>Meine Stadt </a:t>
            </a:r>
            <a:r>
              <a:rPr lang="de-DE" sz="1900" dirty="0" err="1"/>
              <a:t>Krywyj</a:t>
            </a:r>
            <a:r>
              <a:rPr lang="de-DE" sz="1900" dirty="0"/>
              <a:t> Rih hat sowohl Vor- als auch Nachteile wie alle anderen Städte. Ich möchte mit den Vorteilen beginnen. In </a:t>
            </a:r>
            <a:r>
              <a:rPr lang="de-DE" sz="1900" dirty="0" err="1"/>
              <a:t>Krywyj</a:t>
            </a:r>
            <a:r>
              <a:rPr lang="de-DE" sz="1900" dirty="0"/>
              <a:t> Rih gibt es sehr viele schöne Orte. Zum Beispiel auf diesem Foto bin ich mit meiner Mutter im botanischen Garten. Das ist ein wunderbarer Ort, wo viele Blumen und Bäume wachsen. Ich liebe es, dorthin mit meiner Familie zu gehen. Es ist ein Ort der Entspannung und Erholung, wo man die Natur in ihrer vollen Pracht genießen kann.</a:t>
            </a:r>
            <a:r>
              <a:rPr lang="uk-UA" sz="1900" dirty="0"/>
              <a:t> </a:t>
            </a:r>
            <a:r>
              <a:rPr lang="de-DE" sz="1900" dirty="0"/>
              <a:t>Deshalb betrachte ich </a:t>
            </a:r>
            <a:r>
              <a:rPr lang="de-DE" sz="1900" dirty="0" err="1"/>
              <a:t>Krywyj</a:t>
            </a:r>
            <a:r>
              <a:rPr lang="de-DE" sz="1900" dirty="0"/>
              <a:t> Rih als eine grüne Stadt und gehe hier gerne spazieren und fahre </a:t>
            </a:r>
            <a:r>
              <a:rPr lang="en-US" sz="1900" dirty="0"/>
              <a:t>Rad</a:t>
            </a:r>
            <a:r>
              <a:rPr lang="de-DE" sz="1900" dirty="0"/>
              <a:t>.</a:t>
            </a:r>
            <a:endParaRPr lang="uk-UA" sz="1900" dirty="0"/>
          </a:p>
        </p:txBody>
      </p:sp>
    </p:spTree>
    <p:extLst>
      <p:ext uri="{BB962C8B-B14F-4D97-AF65-F5344CB8AC3E}">
        <p14:creationId xmlns:p14="http://schemas.microsoft.com/office/powerpoint/2010/main" val="128825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55F65-041E-4B3B-9C3A-478D8F2E90D0}"/>
              </a:ext>
            </a:extLst>
          </p:cNvPr>
          <p:cNvSpPr>
            <a:spLocks noGrp="1"/>
          </p:cNvSpPr>
          <p:nvPr>
            <p:ph type="title"/>
          </p:nvPr>
        </p:nvSpPr>
        <p:spPr>
          <a:xfrm>
            <a:off x="608529" y="528479"/>
            <a:ext cx="5561611" cy="955062"/>
          </a:xfrm>
        </p:spPr>
        <p:txBody>
          <a:bodyPr/>
          <a:lstStyle/>
          <a:p>
            <a:r>
              <a:rPr lang="de-DE" sz="4800" dirty="0"/>
              <a:t>Die Pferdefarm</a:t>
            </a:r>
            <a:endParaRPr lang="uk-UA" dirty="0"/>
          </a:p>
        </p:txBody>
      </p:sp>
      <p:pic>
        <p:nvPicPr>
          <p:cNvPr id="5" name="Місце для вмісту 4">
            <a:extLst>
              <a:ext uri="{FF2B5EF4-FFF2-40B4-BE49-F238E27FC236}">
                <a16:creationId xmlns:a16="http://schemas.microsoft.com/office/drawing/2014/main" id="{D0CC1B51-A3DB-45A5-B4C6-4E25B1BA2563}"/>
              </a:ext>
            </a:extLst>
          </p:cNvPr>
          <p:cNvPicPr>
            <a:picLocks noGrp="1" noChangeAspect="1"/>
          </p:cNvPicPr>
          <p:nvPr>
            <p:ph idx="1"/>
          </p:nvPr>
        </p:nvPicPr>
        <p:blipFill>
          <a:blip r:embed="rId2"/>
          <a:srcRect/>
          <a:stretch/>
        </p:blipFill>
        <p:spPr>
          <a:xfrm>
            <a:off x="5839805" y="1701140"/>
            <a:ext cx="5660215" cy="424516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48963F5-3034-420F-844F-6CB27516BC01}"/>
              </a:ext>
            </a:extLst>
          </p:cNvPr>
          <p:cNvSpPr txBox="1"/>
          <p:nvPr/>
        </p:nvSpPr>
        <p:spPr>
          <a:xfrm>
            <a:off x="543698" y="1483541"/>
            <a:ext cx="4728519" cy="4462760"/>
          </a:xfrm>
          <a:prstGeom prst="rect">
            <a:avLst/>
          </a:prstGeom>
          <a:noFill/>
        </p:spPr>
        <p:txBody>
          <a:bodyPr wrap="square">
            <a:spAutoFit/>
          </a:bodyPr>
          <a:lstStyle/>
          <a:p>
            <a:br>
              <a:rPr lang="de-DE" dirty="0"/>
            </a:br>
            <a:r>
              <a:rPr lang="de-DE" sz="1900" dirty="0"/>
              <a:t>Ich bin froh, dass es in meiner Stadt viele interessante Angebote für Kinder und Jugendliche gibt. Wenn ich möchte, kann ich Sport treiben, singen oder malen und vieles mehr. Früher habe ich getanzt und jetzt habe ich mit Judo angefangen. Auf dem Foto bin ich vor einigen Jahren auf einem Reiterhof abgebildet. Ich liebe Pferde sehr, aber bei uns kann man nur gegen </a:t>
            </a:r>
            <a:r>
              <a:rPr lang="de-DE" altLang="uk-UA" sz="1900" dirty="0"/>
              <a:t>Bezahlung reiten und nicht lernen</a:t>
            </a:r>
            <a:r>
              <a:rPr lang="de-DE" sz="1900" dirty="0"/>
              <a:t>. Leider gibt es keine Reitschulen in </a:t>
            </a:r>
            <a:r>
              <a:rPr lang="de-DE" sz="1900" dirty="0" err="1"/>
              <a:t>Krywyj</a:t>
            </a:r>
            <a:r>
              <a:rPr lang="de-DE" sz="1900" dirty="0"/>
              <a:t> Rih. Ich würde mir gerne noch mehr Angebote und Möglichkeiten für Jugendliche wünschen.</a:t>
            </a:r>
            <a:endParaRPr lang="uk-UA" sz="1900" dirty="0"/>
          </a:p>
        </p:txBody>
      </p:sp>
    </p:spTree>
    <p:extLst>
      <p:ext uri="{BB962C8B-B14F-4D97-AF65-F5344CB8AC3E}">
        <p14:creationId xmlns:p14="http://schemas.microsoft.com/office/powerpoint/2010/main" val="545865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55F65-041E-4B3B-9C3A-478D8F2E90D0}"/>
              </a:ext>
            </a:extLst>
          </p:cNvPr>
          <p:cNvSpPr>
            <a:spLocks noGrp="1"/>
          </p:cNvSpPr>
          <p:nvPr>
            <p:ph type="title"/>
          </p:nvPr>
        </p:nvSpPr>
        <p:spPr>
          <a:xfrm>
            <a:off x="1069848" y="484633"/>
            <a:ext cx="3436249" cy="955062"/>
          </a:xfrm>
        </p:spPr>
        <p:txBody>
          <a:bodyPr/>
          <a:lstStyle/>
          <a:p>
            <a:r>
              <a:rPr lang="en-US" dirty="0"/>
              <a:t>Die </a:t>
            </a:r>
            <a:r>
              <a:rPr lang="en-US" dirty="0" err="1"/>
              <a:t>Natur</a:t>
            </a:r>
            <a:endParaRPr lang="uk-UA" dirty="0"/>
          </a:p>
        </p:txBody>
      </p:sp>
      <p:pic>
        <p:nvPicPr>
          <p:cNvPr id="5" name="Місце для вмісту 4">
            <a:extLst>
              <a:ext uri="{FF2B5EF4-FFF2-40B4-BE49-F238E27FC236}">
                <a16:creationId xmlns:a16="http://schemas.microsoft.com/office/drawing/2014/main" id="{D0CC1B51-A3DB-45A5-B4C6-4E25B1BA2563}"/>
              </a:ext>
            </a:extLst>
          </p:cNvPr>
          <p:cNvPicPr>
            <a:picLocks noGrp="1" noChangeAspect="1"/>
          </p:cNvPicPr>
          <p:nvPr>
            <p:ph idx="1"/>
          </p:nvPr>
        </p:nvPicPr>
        <p:blipFill>
          <a:blip r:embed="rId2"/>
          <a:srcRect/>
          <a:stretch/>
        </p:blipFill>
        <p:spPr>
          <a:xfrm>
            <a:off x="5779446" y="1760706"/>
            <a:ext cx="5606346" cy="420475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724597A-F492-40A2-9087-EA2A01B274AD}"/>
              </a:ext>
            </a:extLst>
          </p:cNvPr>
          <p:cNvSpPr txBox="1"/>
          <p:nvPr/>
        </p:nvSpPr>
        <p:spPr>
          <a:xfrm>
            <a:off x="580037" y="2072091"/>
            <a:ext cx="4716893" cy="3893374"/>
          </a:xfrm>
          <a:prstGeom prst="rect">
            <a:avLst/>
          </a:prstGeom>
          <a:noFill/>
        </p:spPr>
        <p:txBody>
          <a:bodyPr wrap="square">
            <a:spAutoFit/>
          </a:bodyPr>
          <a:lstStyle/>
          <a:p>
            <a:r>
              <a:rPr lang="de-DE" sz="1900" dirty="0"/>
              <a:t>Auf dem Foto bin ich in der Natur in der Nähe vom Haus meiner Großeltern. Dort gibt es wunderschöne Blumen und Bäume, aber das ist noch nicht alles. Es gibt eine Pflanze namens </a:t>
            </a:r>
            <a:r>
              <a:rPr lang="de-DE" sz="1900" dirty="0" err="1"/>
              <a:t>Kovyla</a:t>
            </a:r>
            <a:r>
              <a:rPr lang="uk-UA" sz="1900" dirty="0"/>
              <a:t> (</a:t>
            </a:r>
            <a:r>
              <a:rPr lang="en-US" sz="1900" dirty="0"/>
              <a:t>das </a:t>
            </a:r>
            <a:r>
              <a:rPr lang="de-DE" sz="1900" dirty="0"/>
              <a:t>Federgras</a:t>
            </a:r>
            <a:r>
              <a:rPr lang="uk-UA" sz="1900" dirty="0"/>
              <a:t> </a:t>
            </a:r>
            <a:r>
              <a:rPr lang="de-DE" sz="1900" dirty="0"/>
              <a:t>auf Deutsch</a:t>
            </a:r>
            <a:r>
              <a:rPr lang="uk-UA" sz="1900" dirty="0"/>
              <a:t>)</a:t>
            </a:r>
            <a:r>
              <a:rPr lang="de-DE" sz="1900" dirty="0"/>
              <a:t>, die </a:t>
            </a:r>
            <a:r>
              <a:rPr lang="de-DE" altLang="uk-UA" sz="1900" dirty="0"/>
              <a:t>auf der Roten Liste </a:t>
            </a:r>
            <a:r>
              <a:rPr lang="en-US" sz="1900" dirty="0"/>
              <a:t>der </a:t>
            </a:r>
            <a:r>
              <a:rPr lang="de-DE" sz="1900" dirty="0"/>
              <a:t>bedrohten Pflanzen</a:t>
            </a:r>
            <a:r>
              <a:rPr lang="de-DE" altLang="uk-UA" sz="1900" dirty="0"/>
              <a:t> der Ukraine </a:t>
            </a:r>
            <a:r>
              <a:rPr lang="de-DE" sz="1900" dirty="0"/>
              <a:t>steht. Sie können diese Pflanze auf meinem Foto sehen. Vor einigen Jahren, als dieses Foto gemacht wurde, gab es</a:t>
            </a:r>
            <a:r>
              <a:rPr lang="en-US" sz="1900" dirty="0"/>
              <a:t> </a:t>
            </a:r>
            <a:r>
              <a:rPr lang="de-DE" sz="1900" dirty="0"/>
              <a:t>viel Federgras dort. Aber jetzt nimmt ihre Anzahl in unseren Steppen immer weiter ab.</a:t>
            </a:r>
            <a:endParaRPr lang="uk-UA" sz="1900" dirty="0"/>
          </a:p>
        </p:txBody>
      </p:sp>
    </p:spTree>
    <p:extLst>
      <p:ext uri="{BB962C8B-B14F-4D97-AF65-F5344CB8AC3E}">
        <p14:creationId xmlns:p14="http://schemas.microsoft.com/office/powerpoint/2010/main" val="198702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55F65-041E-4B3B-9C3A-478D8F2E90D0}"/>
              </a:ext>
            </a:extLst>
          </p:cNvPr>
          <p:cNvSpPr>
            <a:spLocks noGrp="1"/>
          </p:cNvSpPr>
          <p:nvPr>
            <p:ph type="title"/>
          </p:nvPr>
        </p:nvSpPr>
        <p:spPr>
          <a:xfrm>
            <a:off x="189471" y="484633"/>
            <a:ext cx="5906529" cy="955062"/>
          </a:xfrm>
        </p:spPr>
        <p:txBody>
          <a:bodyPr>
            <a:normAutofit/>
          </a:bodyPr>
          <a:lstStyle/>
          <a:p>
            <a:r>
              <a:rPr lang="de-DE" sz="4800" dirty="0"/>
              <a:t>Obdachlose Tiere</a:t>
            </a:r>
            <a:endParaRPr lang="uk-UA" sz="4800" dirty="0"/>
          </a:p>
        </p:txBody>
      </p:sp>
      <p:pic>
        <p:nvPicPr>
          <p:cNvPr id="5" name="Місце для вмісту 4">
            <a:extLst>
              <a:ext uri="{FF2B5EF4-FFF2-40B4-BE49-F238E27FC236}">
                <a16:creationId xmlns:a16="http://schemas.microsoft.com/office/drawing/2014/main" id="{D0CC1B51-A3DB-45A5-B4C6-4E25B1BA2563}"/>
              </a:ext>
            </a:extLst>
          </p:cNvPr>
          <p:cNvPicPr>
            <a:picLocks noGrp="1" noChangeAspect="1"/>
          </p:cNvPicPr>
          <p:nvPr>
            <p:ph idx="1"/>
          </p:nvPr>
        </p:nvPicPr>
        <p:blipFill rotWithShape="1">
          <a:blip r:embed="rId2"/>
          <a:srcRect b="21354"/>
          <a:stretch/>
        </p:blipFill>
        <p:spPr>
          <a:xfrm>
            <a:off x="6095999" y="151069"/>
            <a:ext cx="5156887" cy="304174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EA2AACE-21C0-4BE6-BA91-4BF93A45B94A}"/>
              </a:ext>
            </a:extLst>
          </p:cNvPr>
          <p:cNvSpPr txBox="1"/>
          <p:nvPr/>
        </p:nvSpPr>
        <p:spPr>
          <a:xfrm>
            <a:off x="263610" y="2110946"/>
            <a:ext cx="5445212" cy="3893374"/>
          </a:xfrm>
          <a:prstGeom prst="rect">
            <a:avLst/>
          </a:prstGeom>
          <a:noFill/>
        </p:spPr>
        <p:txBody>
          <a:bodyPr wrap="square">
            <a:spAutoFit/>
          </a:bodyPr>
          <a:lstStyle/>
          <a:p>
            <a:r>
              <a:rPr lang="de-DE" sz="1900" dirty="0"/>
              <a:t>Auf diesem Foto sind obdachlose Hunde zu sehen. Leider haben wir sehr viele verschiedene obdachlose Tiere bei uns in </a:t>
            </a:r>
            <a:r>
              <a:rPr lang="de-DE" sz="1900" dirty="0" err="1"/>
              <a:t>Krywyj</a:t>
            </a:r>
            <a:r>
              <a:rPr lang="de-DE" sz="1900" dirty="0"/>
              <a:t> Rih. Ich halte das für ein großes Problem, besonders jetzt, nach dem Kriegsbeginn. So viele Menschen haben die Stadt oder das Land verlassen, und ihre Haustiere sind hier geblieben. Es tut mir sehr leid für diese Tiere, und es ist auch eine Gefahr für die Menschen. Diese Hunde könnten jemanden angreifen, und das kommt vor. Aber jetzt werden sie in Tierheimen untergebracht, wo sie gefüttert und umsorgt werden. </a:t>
            </a:r>
            <a:r>
              <a:rPr lang="de-DE" altLang="uk-UA" sz="1900" dirty="0"/>
              <a:t>Wir lösen dieses Problem.</a:t>
            </a:r>
          </a:p>
        </p:txBody>
      </p:sp>
      <p:pic>
        <p:nvPicPr>
          <p:cNvPr id="4" name="Рисунок 3">
            <a:extLst>
              <a:ext uri="{FF2B5EF4-FFF2-40B4-BE49-F238E27FC236}">
                <a16:creationId xmlns:a16="http://schemas.microsoft.com/office/drawing/2014/main" id="{52AADFBB-A544-404C-9861-885C4FD06A62}"/>
              </a:ext>
            </a:extLst>
          </p:cNvPr>
          <p:cNvPicPr>
            <a:picLocks noChangeAspect="1"/>
          </p:cNvPicPr>
          <p:nvPr/>
        </p:nvPicPr>
        <p:blipFill rotWithShape="1">
          <a:blip r:embed="rId3"/>
          <a:srcRect t="16661"/>
          <a:stretch/>
        </p:blipFill>
        <p:spPr>
          <a:xfrm>
            <a:off x="6096000" y="3429000"/>
            <a:ext cx="5156886" cy="3223271"/>
          </a:xfrm>
          <a:prstGeom prst="rect">
            <a:avLst/>
          </a:prstGeom>
          <a:ln>
            <a:noFill/>
          </a:ln>
          <a:effectLst>
            <a:outerShdw blurRad="292100" dist="139700" dir="2700000" algn="tl" rotWithShape="0">
              <a:srgbClr val="333333">
                <a:alpha val="65000"/>
              </a:srgbClr>
            </a:outerShdw>
          </a:effectLst>
        </p:spPr>
      </p:pic>
      <p:cxnSp>
        <p:nvCxnSpPr>
          <p:cNvPr id="9" name="Пряма зі стрілкою 8">
            <a:extLst>
              <a:ext uri="{FF2B5EF4-FFF2-40B4-BE49-F238E27FC236}">
                <a16:creationId xmlns:a16="http://schemas.microsoft.com/office/drawing/2014/main" id="{BE8FF02B-D920-4F97-A91C-4FD8B3E5BB5E}"/>
              </a:ext>
            </a:extLst>
          </p:cNvPr>
          <p:cNvCxnSpPr>
            <a:cxnSpLocks/>
          </p:cNvCxnSpPr>
          <p:nvPr/>
        </p:nvCxnSpPr>
        <p:spPr>
          <a:xfrm>
            <a:off x="5082746" y="5692346"/>
            <a:ext cx="922638" cy="3789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147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55F65-041E-4B3B-9C3A-478D8F2E90D0}"/>
              </a:ext>
            </a:extLst>
          </p:cNvPr>
          <p:cNvSpPr>
            <a:spLocks noGrp="1"/>
          </p:cNvSpPr>
          <p:nvPr>
            <p:ph type="title"/>
          </p:nvPr>
        </p:nvSpPr>
        <p:spPr>
          <a:xfrm>
            <a:off x="1069848" y="484633"/>
            <a:ext cx="7011471" cy="955062"/>
          </a:xfrm>
        </p:spPr>
        <p:txBody>
          <a:bodyPr>
            <a:normAutofit/>
          </a:bodyPr>
          <a:lstStyle/>
          <a:p>
            <a:r>
              <a:rPr lang="de-DE" dirty="0"/>
              <a:t>Fabriken und Werke</a:t>
            </a:r>
          </a:p>
        </p:txBody>
      </p:sp>
      <p:pic>
        <p:nvPicPr>
          <p:cNvPr id="5" name="Місце для вмісту 4">
            <a:extLst>
              <a:ext uri="{FF2B5EF4-FFF2-40B4-BE49-F238E27FC236}">
                <a16:creationId xmlns:a16="http://schemas.microsoft.com/office/drawing/2014/main" id="{D0CC1B51-A3DB-45A5-B4C6-4E25B1BA2563}"/>
              </a:ext>
            </a:extLst>
          </p:cNvPr>
          <p:cNvPicPr>
            <a:picLocks noGrp="1" noChangeAspect="1"/>
          </p:cNvPicPr>
          <p:nvPr>
            <p:ph idx="1"/>
          </p:nvPr>
        </p:nvPicPr>
        <p:blipFill>
          <a:blip r:embed="rId2"/>
          <a:srcRect/>
          <a:stretch/>
        </p:blipFill>
        <p:spPr>
          <a:xfrm>
            <a:off x="5661548" y="1622854"/>
            <a:ext cx="5790147" cy="434261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CED01A1-AC1C-46F3-A272-AE924DA433A0}"/>
              </a:ext>
            </a:extLst>
          </p:cNvPr>
          <p:cNvSpPr txBox="1"/>
          <p:nvPr/>
        </p:nvSpPr>
        <p:spPr>
          <a:xfrm>
            <a:off x="394316" y="1705563"/>
            <a:ext cx="4935565" cy="4478149"/>
          </a:xfrm>
          <a:prstGeom prst="rect">
            <a:avLst/>
          </a:prstGeom>
          <a:noFill/>
        </p:spPr>
        <p:txBody>
          <a:bodyPr wrap="square">
            <a:spAutoFit/>
          </a:bodyPr>
          <a:lstStyle/>
          <a:p>
            <a:r>
              <a:rPr lang="de-DE" sz="1900" dirty="0"/>
              <a:t>Das ist die Fabrik in der Nähe von meinem Vaters Arbeitsplatz. Wie ich bereits erwähnt habe, ist </a:t>
            </a:r>
            <a:r>
              <a:rPr lang="de-DE" sz="1900" dirty="0" err="1"/>
              <a:t>Krywyj</a:t>
            </a:r>
            <a:r>
              <a:rPr lang="de-DE" sz="1900" dirty="0"/>
              <a:t> Rih eine industrielle Stadt, die für die Ukraine von großer Bedeutung ist. Deshalb haben wir hier viele Fabriken und Werke. Leider schaden sie der Umwelt sehr. In meiner Stadt ist die Luft ziemlich verschmutzt. Dadurch können die Menschen ernsthafte Gesundheitsprobleme</a:t>
            </a:r>
            <a:r>
              <a:rPr lang="en-US" sz="1900" dirty="0"/>
              <a:t> </a:t>
            </a:r>
            <a:r>
              <a:rPr lang="de-DE" sz="1900" dirty="0"/>
              <a:t>bekommen, die ohne diese Fabriken nicht entstehen würden. Dieses Problem muss gelöst werden, aber derzeit wird nichts unternommen. Ich möchte sehr gerne, dass </a:t>
            </a:r>
            <a:r>
              <a:rPr lang="de-DE" sz="1900" dirty="0" err="1"/>
              <a:t>Krywyj</a:t>
            </a:r>
            <a:r>
              <a:rPr lang="de-DE" sz="1900" dirty="0"/>
              <a:t> Rih sauberer wird.</a:t>
            </a:r>
            <a:endParaRPr lang="uk-UA" sz="1900" dirty="0"/>
          </a:p>
        </p:txBody>
      </p:sp>
    </p:spTree>
    <p:extLst>
      <p:ext uri="{BB962C8B-B14F-4D97-AF65-F5344CB8AC3E}">
        <p14:creationId xmlns:p14="http://schemas.microsoft.com/office/powerpoint/2010/main" val="162471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55F65-041E-4B3B-9C3A-478D8F2E90D0}"/>
              </a:ext>
            </a:extLst>
          </p:cNvPr>
          <p:cNvSpPr>
            <a:spLocks noGrp="1"/>
          </p:cNvSpPr>
          <p:nvPr>
            <p:ph type="title"/>
          </p:nvPr>
        </p:nvSpPr>
        <p:spPr>
          <a:xfrm>
            <a:off x="1069848" y="484633"/>
            <a:ext cx="3180876" cy="955062"/>
          </a:xfrm>
        </p:spPr>
        <p:txBody>
          <a:bodyPr/>
          <a:lstStyle/>
          <a:p>
            <a:r>
              <a:rPr lang="de-DE" sz="4800" dirty="0"/>
              <a:t>Der Müll</a:t>
            </a:r>
            <a:endParaRPr lang="uk-UA" sz="4800" dirty="0"/>
          </a:p>
        </p:txBody>
      </p:sp>
      <p:pic>
        <p:nvPicPr>
          <p:cNvPr id="5" name="Місце для вмісту 4">
            <a:extLst>
              <a:ext uri="{FF2B5EF4-FFF2-40B4-BE49-F238E27FC236}">
                <a16:creationId xmlns:a16="http://schemas.microsoft.com/office/drawing/2014/main" id="{D0CC1B51-A3DB-45A5-B4C6-4E25B1BA2563}"/>
              </a:ext>
            </a:extLst>
          </p:cNvPr>
          <p:cNvPicPr>
            <a:picLocks noGrp="1" noChangeAspect="1"/>
          </p:cNvPicPr>
          <p:nvPr>
            <p:ph idx="1"/>
          </p:nvPr>
        </p:nvPicPr>
        <p:blipFill rotWithShape="1">
          <a:blip r:embed="rId2"/>
          <a:srcRect l="-835" t="7771" r="-1705" b="6298"/>
          <a:stretch/>
        </p:blipFill>
        <p:spPr>
          <a:xfrm>
            <a:off x="6158619" y="109023"/>
            <a:ext cx="5056362" cy="3178046"/>
          </a:xfrm>
          <a:prstGeom prst="rect">
            <a:avLst/>
          </a:prstGeom>
          <a:ln>
            <a:noFill/>
          </a:ln>
          <a:effectLst>
            <a:outerShdw blurRad="292100" dist="139700" dir="2700000" algn="tl" rotWithShape="0">
              <a:srgbClr val="333333">
                <a:alpha val="65000"/>
              </a:srgbClr>
            </a:outerShdw>
          </a:effectLst>
        </p:spPr>
      </p:pic>
      <p:pic>
        <p:nvPicPr>
          <p:cNvPr id="4" name="Рисунок 3">
            <a:extLst>
              <a:ext uri="{FF2B5EF4-FFF2-40B4-BE49-F238E27FC236}">
                <a16:creationId xmlns:a16="http://schemas.microsoft.com/office/drawing/2014/main" id="{79770565-C53F-4B43-86A5-1BB16A52DA42}"/>
              </a:ext>
            </a:extLst>
          </p:cNvPr>
          <p:cNvPicPr>
            <a:picLocks noChangeAspect="1"/>
          </p:cNvPicPr>
          <p:nvPr/>
        </p:nvPicPr>
        <p:blipFill rotWithShape="1">
          <a:blip r:embed="rId3"/>
          <a:srcRect l="-223" r="1056" b="14271"/>
          <a:stretch/>
        </p:blipFill>
        <p:spPr>
          <a:xfrm>
            <a:off x="6203092" y="3491750"/>
            <a:ext cx="4901514" cy="317804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E3D83C7-1414-4703-B99A-D16B12D6E1D5}"/>
              </a:ext>
            </a:extLst>
          </p:cNvPr>
          <p:cNvSpPr txBox="1"/>
          <p:nvPr/>
        </p:nvSpPr>
        <p:spPr>
          <a:xfrm>
            <a:off x="386907" y="4808715"/>
            <a:ext cx="6096000" cy="369332"/>
          </a:xfrm>
          <a:prstGeom prst="rect">
            <a:avLst/>
          </a:prstGeom>
          <a:noFill/>
        </p:spPr>
        <p:txBody>
          <a:bodyPr wrap="square">
            <a:spAutoFit/>
          </a:bodyPr>
          <a:lstStyle/>
          <a:p>
            <a:endParaRPr lang="de-DE" dirty="0"/>
          </a:p>
        </p:txBody>
      </p:sp>
      <p:sp>
        <p:nvSpPr>
          <p:cNvPr id="10" name="TextBox 9">
            <a:extLst>
              <a:ext uri="{FF2B5EF4-FFF2-40B4-BE49-F238E27FC236}">
                <a16:creationId xmlns:a16="http://schemas.microsoft.com/office/drawing/2014/main" id="{749BBA82-6817-48AE-A038-52DEDA9AE407}"/>
              </a:ext>
            </a:extLst>
          </p:cNvPr>
          <p:cNvSpPr txBox="1"/>
          <p:nvPr/>
        </p:nvSpPr>
        <p:spPr>
          <a:xfrm>
            <a:off x="386907" y="1895218"/>
            <a:ext cx="5056363" cy="4478149"/>
          </a:xfrm>
          <a:prstGeom prst="rect">
            <a:avLst/>
          </a:prstGeom>
          <a:noFill/>
        </p:spPr>
        <p:txBody>
          <a:bodyPr wrap="square">
            <a:spAutoFit/>
          </a:bodyPr>
          <a:lstStyle/>
          <a:p>
            <a:r>
              <a:rPr lang="de-DE" sz="1900" dirty="0"/>
              <a:t>Wir haben eine schöne Natur, aber es gibt einen großen Nachteil. Es gibt viel Müll auf den Feldern,</a:t>
            </a:r>
            <a:r>
              <a:rPr lang="uk-UA" sz="1900" dirty="0"/>
              <a:t> </a:t>
            </a:r>
            <a:r>
              <a:rPr lang="de-DE" sz="1900" dirty="0"/>
              <a:t>in der Nähe des Flusses und auf den Straßen</a:t>
            </a:r>
            <a:r>
              <a:rPr lang="uk-UA" sz="1900" dirty="0"/>
              <a:t>.</a:t>
            </a:r>
            <a:r>
              <a:rPr lang="de-DE" sz="1900" dirty="0"/>
              <a:t> Natürlich ist das für die Natur sehr schlecht. Aber die Menschen verstehen das</a:t>
            </a:r>
            <a:r>
              <a:rPr lang="en-US" sz="1900" dirty="0"/>
              <a:t> </a:t>
            </a:r>
            <a:r>
              <a:rPr lang="de-DE" sz="1900" dirty="0"/>
              <a:t>eigentlich nicht. Es ist möglich, den Müll aufzuräumen, aber das hat keine Wirkung, wenn die Menschen sich nicht ändern und aufhören zu verschmutzen. Wir haben ein gutes Sprichwort: "Sauber ist es nicht dort, wo die Menschen aufräumen, sondern dort, wo sie nicht verschmutzen "</a:t>
            </a:r>
            <a:r>
              <a:rPr lang="uk-UA" sz="1900" dirty="0"/>
              <a:t>.</a:t>
            </a:r>
            <a:endParaRPr lang="de-DE" sz="1900" dirty="0"/>
          </a:p>
          <a:p>
            <a:pPr algn="l"/>
            <a:r>
              <a:rPr lang="de-DE" sz="1900" dirty="0"/>
              <a:t>Aber</a:t>
            </a:r>
            <a:r>
              <a:rPr lang="en-US" sz="1900" dirty="0"/>
              <a:t> </a:t>
            </a:r>
            <a:r>
              <a:rPr lang="de-DE" sz="1900" dirty="0"/>
              <a:t>es ist gut, dass bei uns spezielle Fahrzeuge den Müll aus Privathäusern abholen (wie bei mir).</a:t>
            </a:r>
          </a:p>
        </p:txBody>
      </p:sp>
      <p:cxnSp>
        <p:nvCxnSpPr>
          <p:cNvPr id="9" name="Пряма зі стрілкою 8">
            <a:extLst>
              <a:ext uri="{FF2B5EF4-FFF2-40B4-BE49-F238E27FC236}">
                <a16:creationId xmlns:a16="http://schemas.microsoft.com/office/drawing/2014/main" id="{E2777FE3-E74B-443E-834C-AB88BE1B789D}"/>
              </a:ext>
            </a:extLst>
          </p:cNvPr>
          <p:cNvCxnSpPr>
            <a:cxnSpLocks/>
          </p:cNvCxnSpPr>
          <p:nvPr/>
        </p:nvCxnSpPr>
        <p:spPr>
          <a:xfrm>
            <a:off x="4707790" y="5768683"/>
            <a:ext cx="1281119" cy="31047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842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55F65-041E-4B3B-9C3A-478D8F2E90D0}"/>
              </a:ext>
            </a:extLst>
          </p:cNvPr>
          <p:cNvSpPr>
            <a:spLocks noGrp="1"/>
          </p:cNvSpPr>
          <p:nvPr>
            <p:ph type="title"/>
          </p:nvPr>
        </p:nvSpPr>
        <p:spPr>
          <a:xfrm>
            <a:off x="627042" y="690578"/>
            <a:ext cx="4669890" cy="955062"/>
          </a:xfrm>
        </p:spPr>
        <p:txBody>
          <a:bodyPr>
            <a:normAutofit fontScale="90000"/>
          </a:bodyPr>
          <a:lstStyle/>
          <a:p>
            <a:pPr algn="ctr"/>
            <a:r>
              <a:rPr lang="de-DE" sz="4800" dirty="0"/>
              <a:t>Schlechte </a:t>
            </a:r>
            <a:r>
              <a:rPr lang="de-DE" dirty="0"/>
              <a:t>Straßenwege</a:t>
            </a:r>
          </a:p>
        </p:txBody>
      </p:sp>
      <p:pic>
        <p:nvPicPr>
          <p:cNvPr id="5" name="Місце для вмісту 4">
            <a:extLst>
              <a:ext uri="{FF2B5EF4-FFF2-40B4-BE49-F238E27FC236}">
                <a16:creationId xmlns:a16="http://schemas.microsoft.com/office/drawing/2014/main" id="{D0CC1B51-A3DB-45A5-B4C6-4E25B1BA2563}"/>
              </a:ext>
            </a:extLst>
          </p:cNvPr>
          <p:cNvPicPr>
            <a:picLocks noGrp="1" noChangeAspect="1"/>
          </p:cNvPicPr>
          <p:nvPr>
            <p:ph idx="1"/>
          </p:nvPr>
        </p:nvPicPr>
        <p:blipFill rotWithShape="1">
          <a:blip r:embed="rId2"/>
          <a:srcRect b="14873"/>
          <a:stretch/>
        </p:blipFill>
        <p:spPr>
          <a:xfrm>
            <a:off x="6196545" y="144160"/>
            <a:ext cx="5038673" cy="32168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ECEA22D-8382-4514-9266-561BE7D31373}"/>
              </a:ext>
            </a:extLst>
          </p:cNvPr>
          <p:cNvSpPr txBox="1"/>
          <p:nvPr/>
        </p:nvSpPr>
        <p:spPr>
          <a:xfrm>
            <a:off x="375304" y="2202571"/>
            <a:ext cx="5436974" cy="3893374"/>
          </a:xfrm>
          <a:prstGeom prst="rect">
            <a:avLst/>
          </a:prstGeom>
          <a:noFill/>
        </p:spPr>
        <p:txBody>
          <a:bodyPr wrap="square">
            <a:spAutoFit/>
          </a:bodyPr>
          <a:lstStyle/>
          <a:p>
            <a:r>
              <a:rPr lang="de-DE" sz="1900" dirty="0"/>
              <a:t>Eines der größten Probleme meiner Stadt </a:t>
            </a:r>
            <a:r>
              <a:rPr lang="de-DE" sz="1900" dirty="0" err="1"/>
              <a:t>Krywyj</a:t>
            </a:r>
            <a:r>
              <a:rPr lang="de-DE" sz="1900" dirty="0"/>
              <a:t> Rih und des ganzen Landes sind schlechte Straßenwege. An manchen Stellen sind sie sehr gut, an anderen Stellen sehr schlecht. Jeder Präsident verspricht vor den Wahlen, die Straßen zu reparieren. Und viele davon wurden</a:t>
            </a:r>
            <a:r>
              <a:rPr lang="uk-UA" sz="1900" dirty="0"/>
              <a:t> </a:t>
            </a:r>
            <a:r>
              <a:rPr lang="de-DE" sz="1900" dirty="0"/>
              <a:t>schon tatsächlich repariert oder werden gerade repariert (wie auf dem zweiten Foto). Aber es gibt immer noch viele schlechte Straßen. Meine Mutter sagt, dass es diese Schlaglöcher auf dem ersten Foto vor 30 Jahren gegeben hat, als sie zur Schule ging. Aber ich denke, dass dieses Problem bald gelöst wird.</a:t>
            </a:r>
          </a:p>
        </p:txBody>
      </p:sp>
      <p:pic>
        <p:nvPicPr>
          <p:cNvPr id="4" name="Рисунок 3">
            <a:extLst>
              <a:ext uri="{FF2B5EF4-FFF2-40B4-BE49-F238E27FC236}">
                <a16:creationId xmlns:a16="http://schemas.microsoft.com/office/drawing/2014/main" id="{C499486D-3880-464F-8E18-7B782A8AA2C0}"/>
              </a:ext>
            </a:extLst>
          </p:cNvPr>
          <p:cNvPicPr>
            <a:picLocks noChangeAspect="1"/>
          </p:cNvPicPr>
          <p:nvPr/>
        </p:nvPicPr>
        <p:blipFill rotWithShape="1">
          <a:blip r:embed="rId3"/>
          <a:srcRect t="11512" b="6343"/>
          <a:stretch/>
        </p:blipFill>
        <p:spPr>
          <a:xfrm>
            <a:off x="6196546" y="3609598"/>
            <a:ext cx="5038672" cy="3104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9696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43000">
              <a:schemeClr val="accent1"/>
            </a:gs>
            <a:gs pos="53000">
              <a:schemeClr val="accent4">
                <a:lumMod val="40000"/>
                <a:lumOff val="60000"/>
              </a:schemeClr>
            </a:gs>
            <a:gs pos="100000">
              <a:srgbClr val="FFC000"/>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C0A52A-419C-4A92-8A74-8AFCEBAAE34B}"/>
              </a:ext>
            </a:extLst>
          </p:cNvPr>
          <p:cNvSpPr txBox="1"/>
          <p:nvPr/>
        </p:nvSpPr>
        <p:spPr>
          <a:xfrm>
            <a:off x="1919417" y="2689374"/>
            <a:ext cx="7883611" cy="1479251"/>
          </a:xfrm>
          <a:prstGeom prst="rect">
            <a:avLst/>
          </a:prstGeom>
          <a:noFill/>
        </p:spPr>
        <p:txBody>
          <a:bodyPr wrap="square">
            <a:spAutoFit/>
          </a:bodyPr>
          <a:lstStyle/>
          <a:p>
            <a:pPr marL="0" indent="0" algn="ctr">
              <a:lnSpc>
                <a:spcPct val="150000"/>
              </a:lnSpc>
              <a:buNone/>
            </a:pPr>
            <a:r>
              <a:rPr lang="de-DE" sz="3200" i="1" dirty="0"/>
              <a:t>Damit bin ich am Ende meines Vortrags. </a:t>
            </a:r>
          </a:p>
          <a:p>
            <a:pPr marL="0" indent="0" algn="ctr">
              <a:lnSpc>
                <a:spcPct val="150000"/>
              </a:lnSpc>
              <a:buNone/>
            </a:pPr>
            <a:r>
              <a:rPr lang="de-DE" sz="3200" i="1" dirty="0"/>
              <a:t>Vielen Dank für Ihre Aufmerksamkeit</a:t>
            </a:r>
            <a:r>
              <a:rPr lang="uk-UA" sz="3200" i="1" dirty="0"/>
              <a:t>!</a:t>
            </a:r>
          </a:p>
        </p:txBody>
      </p:sp>
    </p:spTree>
    <p:extLst>
      <p:ext uri="{BB962C8B-B14F-4D97-AF65-F5344CB8AC3E}">
        <p14:creationId xmlns:p14="http://schemas.microsoft.com/office/powerpoint/2010/main" val="25623403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Дерево">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docProps/app.xml><?xml version="1.0" encoding="utf-8"?>
<Properties xmlns="http://schemas.openxmlformats.org/officeDocument/2006/extended-properties" xmlns:vt="http://schemas.openxmlformats.org/officeDocument/2006/docPropsVTypes">
  <Template>TM03090434[[fn=Дерево]]</Template>
  <TotalTime>739</TotalTime>
  <Words>784</Words>
  <Application>Microsoft Office PowerPoint</Application>
  <PresentationFormat>Широкий екран</PresentationFormat>
  <Paragraphs>20</Paragraphs>
  <Slides>9</Slides>
  <Notes>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9</vt:i4>
      </vt:variant>
    </vt:vector>
  </HeadingPairs>
  <TitlesOfParts>
    <vt:vector size="13" baseType="lpstr">
      <vt:lpstr>Georgia</vt:lpstr>
      <vt:lpstr>Trebuchet MS</vt:lpstr>
      <vt:lpstr>Wingdings</vt:lpstr>
      <vt:lpstr>Дерево</vt:lpstr>
      <vt:lpstr>Meine Stadt im Zukunftscheck: eine Fotoreportage </vt:lpstr>
      <vt:lpstr>Der botanische Garten</vt:lpstr>
      <vt:lpstr>Die Pferdefarm</vt:lpstr>
      <vt:lpstr>Die Natur</vt:lpstr>
      <vt:lpstr>Obdachlose Tiere</vt:lpstr>
      <vt:lpstr>Fabriken und Werke</vt:lpstr>
      <vt:lpstr>Der Müll</vt:lpstr>
      <vt:lpstr>Schlechte Straßenwege</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Марія Чирва</dc:creator>
  <cp:lastModifiedBy>Марія Чирва</cp:lastModifiedBy>
  <cp:revision>29</cp:revision>
  <dcterms:created xsi:type="dcterms:W3CDTF">2023-06-07T05:21:25Z</dcterms:created>
  <dcterms:modified xsi:type="dcterms:W3CDTF">2023-06-27T17:33:11Z</dcterms:modified>
</cp:coreProperties>
</file>