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0" r:id="rId2"/>
    <p:sldId id="272" r:id="rId3"/>
    <p:sldId id="273" r:id="rId4"/>
    <p:sldId id="269" r:id="rId5"/>
    <p:sldId id="266" r:id="rId6"/>
    <p:sldId id="278" r:id="rId7"/>
    <p:sldId id="268" r:id="rId8"/>
    <p:sldId id="282" r:id="rId9"/>
    <p:sldId id="277" r:id="rId10"/>
    <p:sldId id="276" r:id="rId11"/>
    <p:sldId id="280" r:id="rId12"/>
    <p:sldId id="279" r:id="rId13"/>
    <p:sldId id="284" r:id="rId14"/>
  </p:sldIdLst>
  <p:sldSz cx="12192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660"/>
  </p:normalViewPr>
  <p:slideViewPr>
    <p:cSldViewPr snapToGrid="0">
      <p:cViewPr>
        <p:scale>
          <a:sx n="30" d="100"/>
          <a:sy n="30" d="100"/>
        </p:scale>
        <p:origin x="77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35875B-CD5F-4763-83AC-427B9621B63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2EB8A02-D3D2-4EF4-9ADC-531178971497}">
      <dgm:prSet/>
      <dgm:spPr/>
      <dgm:t>
        <a:bodyPr/>
        <a:lstStyle/>
        <a:p>
          <a:r>
            <a:rPr lang="de-DE"/>
            <a:t>Mann kann Auto-App nutzen.</a:t>
          </a:r>
          <a:endParaRPr lang="en-US"/>
        </a:p>
      </dgm:t>
    </dgm:pt>
    <dgm:pt modelId="{2CE500BE-A89A-4BDA-A8F5-D20456738229}" type="parTrans" cxnId="{8DCE0FA3-4832-4C50-994F-3CD01124EED9}">
      <dgm:prSet/>
      <dgm:spPr/>
      <dgm:t>
        <a:bodyPr/>
        <a:lstStyle/>
        <a:p>
          <a:endParaRPr lang="en-US"/>
        </a:p>
      </dgm:t>
    </dgm:pt>
    <dgm:pt modelId="{2CF9E171-DB4B-472C-9B5F-AE4A9810312F}" type="sibTrans" cxnId="{8DCE0FA3-4832-4C50-994F-3CD01124EED9}">
      <dgm:prSet/>
      <dgm:spPr/>
      <dgm:t>
        <a:bodyPr/>
        <a:lstStyle/>
        <a:p>
          <a:endParaRPr lang="en-US"/>
        </a:p>
      </dgm:t>
    </dgm:pt>
    <dgm:pt modelId="{47F10162-E00D-49CD-8E28-FBF6CCBBCC6E}">
      <dgm:prSet/>
      <dgm:spPr/>
      <dgm:t>
        <a:bodyPr/>
        <a:lstStyle/>
        <a:p>
          <a:r>
            <a:rPr lang="de-DE"/>
            <a:t>Menschen können die Idee des Carsharings nutzen.</a:t>
          </a:r>
          <a:endParaRPr lang="en-US"/>
        </a:p>
      </dgm:t>
    </dgm:pt>
    <dgm:pt modelId="{B7E14550-D7E7-4182-809C-DEAF27354BA1}" type="parTrans" cxnId="{13A246E4-0AC3-412E-843C-418387CDB3B9}">
      <dgm:prSet/>
      <dgm:spPr/>
      <dgm:t>
        <a:bodyPr/>
        <a:lstStyle/>
        <a:p>
          <a:endParaRPr lang="en-US"/>
        </a:p>
      </dgm:t>
    </dgm:pt>
    <dgm:pt modelId="{F62C9EDD-7C6E-438B-BC40-10ADC7980EFC}" type="sibTrans" cxnId="{13A246E4-0AC3-412E-843C-418387CDB3B9}">
      <dgm:prSet/>
      <dgm:spPr/>
      <dgm:t>
        <a:bodyPr/>
        <a:lstStyle/>
        <a:p>
          <a:endParaRPr lang="en-US"/>
        </a:p>
      </dgm:t>
    </dgm:pt>
    <dgm:pt modelId="{D180AC35-7A2F-46BB-8683-DFD74D70293D}">
      <dgm:prSet/>
      <dgm:spPr/>
      <dgm:t>
        <a:bodyPr/>
        <a:lstStyle/>
        <a:p>
          <a:r>
            <a:rPr lang="de-DE"/>
            <a:t>Das Stadtauto der Zukunft ist klein, elektrisch und leise.</a:t>
          </a:r>
          <a:endParaRPr lang="en-US"/>
        </a:p>
      </dgm:t>
    </dgm:pt>
    <dgm:pt modelId="{A8DCB6EE-C0A8-40AA-B0F9-1AFA6FAAE237}" type="parTrans" cxnId="{13715C37-0CFB-44F1-B84A-54A1C24C6F9F}">
      <dgm:prSet/>
      <dgm:spPr/>
      <dgm:t>
        <a:bodyPr/>
        <a:lstStyle/>
        <a:p>
          <a:endParaRPr lang="en-US"/>
        </a:p>
      </dgm:t>
    </dgm:pt>
    <dgm:pt modelId="{74C267FD-C499-44AB-99C8-4D584765F3C8}" type="sibTrans" cxnId="{13715C37-0CFB-44F1-B84A-54A1C24C6F9F}">
      <dgm:prSet/>
      <dgm:spPr/>
      <dgm:t>
        <a:bodyPr/>
        <a:lstStyle/>
        <a:p>
          <a:endParaRPr lang="en-US"/>
        </a:p>
      </dgm:t>
    </dgm:pt>
    <dgm:pt modelId="{AD9BB9ED-7A59-4155-B250-F289F27A7A30}">
      <dgm:prSet/>
      <dgm:spPr/>
      <dgm:t>
        <a:bodyPr/>
        <a:lstStyle/>
        <a:p>
          <a:r>
            <a:rPr lang="de-DE"/>
            <a:t>Die Fußgängerzone sollte größer sein.</a:t>
          </a:r>
          <a:endParaRPr lang="en-US"/>
        </a:p>
      </dgm:t>
    </dgm:pt>
    <dgm:pt modelId="{24E274DD-621D-4B16-AB52-40D4C01D7DF3}" type="parTrans" cxnId="{F37DDF80-2EA5-4C1D-B19A-25B848A46216}">
      <dgm:prSet/>
      <dgm:spPr/>
      <dgm:t>
        <a:bodyPr/>
        <a:lstStyle/>
        <a:p>
          <a:endParaRPr lang="en-US"/>
        </a:p>
      </dgm:t>
    </dgm:pt>
    <dgm:pt modelId="{70F08EF4-DBA7-4DA7-9519-70BA9567E1BB}" type="sibTrans" cxnId="{F37DDF80-2EA5-4C1D-B19A-25B848A46216}">
      <dgm:prSet/>
      <dgm:spPr/>
      <dgm:t>
        <a:bodyPr/>
        <a:lstStyle/>
        <a:p>
          <a:endParaRPr lang="en-US"/>
        </a:p>
      </dgm:t>
    </dgm:pt>
    <dgm:pt modelId="{12458DF6-B1A8-4F14-B162-344006D801FA}">
      <dgm:prSet/>
      <dgm:spPr/>
      <dgm:t>
        <a:bodyPr/>
        <a:lstStyle/>
        <a:p>
          <a:r>
            <a:rPr lang="de-DE"/>
            <a:t>Seilbahnen sind eine gute Lösung für Stauproblem.</a:t>
          </a:r>
          <a:endParaRPr lang="en-US"/>
        </a:p>
      </dgm:t>
    </dgm:pt>
    <dgm:pt modelId="{5B2B3D38-FB74-4769-832A-0134D746A8D0}" type="parTrans" cxnId="{8E133BF9-786F-4330-ADB8-55C1949E1301}">
      <dgm:prSet/>
      <dgm:spPr/>
      <dgm:t>
        <a:bodyPr/>
        <a:lstStyle/>
        <a:p>
          <a:endParaRPr lang="en-US"/>
        </a:p>
      </dgm:t>
    </dgm:pt>
    <dgm:pt modelId="{C97E6DA3-8F63-4302-97C2-4253000D7C97}" type="sibTrans" cxnId="{8E133BF9-786F-4330-ADB8-55C1949E1301}">
      <dgm:prSet/>
      <dgm:spPr/>
      <dgm:t>
        <a:bodyPr/>
        <a:lstStyle/>
        <a:p>
          <a:endParaRPr lang="en-US"/>
        </a:p>
      </dgm:t>
    </dgm:pt>
    <dgm:pt modelId="{FF47B1F6-BBDF-4C59-8EF7-26FEB3CAEDAA}">
      <dgm:prSet/>
      <dgm:spPr/>
      <dgm:t>
        <a:bodyPr/>
        <a:lstStyle/>
        <a:p>
          <a:r>
            <a:rPr lang="de-DE"/>
            <a:t>Die Stadt der Zukunft sollte eine Stadt ohne oder mit wenigen Autos sein.</a:t>
          </a:r>
          <a:endParaRPr lang="en-US"/>
        </a:p>
      </dgm:t>
    </dgm:pt>
    <dgm:pt modelId="{252DD3E2-EA4D-4CCD-8590-03FFE52B641A}" type="parTrans" cxnId="{5EAE81E2-CAB1-4AAD-B671-3160EA7BCAF7}">
      <dgm:prSet/>
      <dgm:spPr/>
      <dgm:t>
        <a:bodyPr/>
        <a:lstStyle/>
        <a:p>
          <a:endParaRPr lang="en-US"/>
        </a:p>
      </dgm:t>
    </dgm:pt>
    <dgm:pt modelId="{490405A6-AFD5-4EC7-83AC-48AFBF33B6F7}" type="sibTrans" cxnId="{5EAE81E2-CAB1-4AAD-B671-3160EA7BCAF7}">
      <dgm:prSet/>
      <dgm:spPr/>
      <dgm:t>
        <a:bodyPr/>
        <a:lstStyle/>
        <a:p>
          <a:endParaRPr lang="en-US"/>
        </a:p>
      </dgm:t>
    </dgm:pt>
    <dgm:pt modelId="{D9E66FF0-B7C2-4D0D-A753-64D8FE83B9D3}" type="pres">
      <dgm:prSet presAssocID="{1135875B-CD5F-4763-83AC-427B9621B63C}" presName="linear" presStyleCnt="0">
        <dgm:presLayoutVars>
          <dgm:animLvl val="lvl"/>
          <dgm:resizeHandles val="exact"/>
        </dgm:presLayoutVars>
      </dgm:prSet>
      <dgm:spPr/>
    </dgm:pt>
    <dgm:pt modelId="{398AB744-4DE4-4688-B5BF-BA47329806D1}" type="pres">
      <dgm:prSet presAssocID="{C2EB8A02-D3D2-4EF4-9ADC-531178971497}" presName="parentText" presStyleLbl="node1" presStyleIdx="0" presStyleCnt="6">
        <dgm:presLayoutVars>
          <dgm:chMax val="0"/>
          <dgm:bulletEnabled val="1"/>
        </dgm:presLayoutVars>
      </dgm:prSet>
      <dgm:spPr/>
    </dgm:pt>
    <dgm:pt modelId="{446059B7-DD72-4316-A980-E5B708CB9CC2}" type="pres">
      <dgm:prSet presAssocID="{2CF9E171-DB4B-472C-9B5F-AE4A9810312F}" presName="spacer" presStyleCnt="0"/>
      <dgm:spPr/>
    </dgm:pt>
    <dgm:pt modelId="{4DAA4E5B-E071-44B5-92F7-9249D78242FA}" type="pres">
      <dgm:prSet presAssocID="{47F10162-E00D-49CD-8E28-FBF6CCBBCC6E}" presName="parentText" presStyleLbl="node1" presStyleIdx="1" presStyleCnt="6">
        <dgm:presLayoutVars>
          <dgm:chMax val="0"/>
          <dgm:bulletEnabled val="1"/>
        </dgm:presLayoutVars>
      </dgm:prSet>
      <dgm:spPr/>
    </dgm:pt>
    <dgm:pt modelId="{4399B89E-C9A5-4462-A108-711DA069C89A}" type="pres">
      <dgm:prSet presAssocID="{F62C9EDD-7C6E-438B-BC40-10ADC7980EFC}" presName="spacer" presStyleCnt="0"/>
      <dgm:spPr/>
    </dgm:pt>
    <dgm:pt modelId="{F128CC09-491A-4EC7-9B5D-1E386A129E3D}" type="pres">
      <dgm:prSet presAssocID="{D180AC35-7A2F-46BB-8683-DFD74D70293D}" presName="parentText" presStyleLbl="node1" presStyleIdx="2" presStyleCnt="6">
        <dgm:presLayoutVars>
          <dgm:chMax val="0"/>
          <dgm:bulletEnabled val="1"/>
        </dgm:presLayoutVars>
      </dgm:prSet>
      <dgm:spPr/>
    </dgm:pt>
    <dgm:pt modelId="{BDB6EBBB-DCE5-4F52-AFA0-0602868F62FE}" type="pres">
      <dgm:prSet presAssocID="{74C267FD-C499-44AB-99C8-4D584765F3C8}" presName="spacer" presStyleCnt="0"/>
      <dgm:spPr/>
    </dgm:pt>
    <dgm:pt modelId="{6C8379C3-A550-4D91-A8ED-B7729533E8B3}" type="pres">
      <dgm:prSet presAssocID="{AD9BB9ED-7A59-4155-B250-F289F27A7A30}" presName="parentText" presStyleLbl="node1" presStyleIdx="3" presStyleCnt="6">
        <dgm:presLayoutVars>
          <dgm:chMax val="0"/>
          <dgm:bulletEnabled val="1"/>
        </dgm:presLayoutVars>
      </dgm:prSet>
      <dgm:spPr/>
    </dgm:pt>
    <dgm:pt modelId="{C8155C32-3770-45CF-BFD6-B2A8369FC11A}" type="pres">
      <dgm:prSet presAssocID="{70F08EF4-DBA7-4DA7-9519-70BA9567E1BB}" presName="spacer" presStyleCnt="0"/>
      <dgm:spPr/>
    </dgm:pt>
    <dgm:pt modelId="{F37510CE-443D-46FA-A844-5455A26AC02E}" type="pres">
      <dgm:prSet presAssocID="{12458DF6-B1A8-4F14-B162-344006D801FA}" presName="parentText" presStyleLbl="node1" presStyleIdx="4" presStyleCnt="6">
        <dgm:presLayoutVars>
          <dgm:chMax val="0"/>
          <dgm:bulletEnabled val="1"/>
        </dgm:presLayoutVars>
      </dgm:prSet>
      <dgm:spPr/>
    </dgm:pt>
    <dgm:pt modelId="{60409C3E-7DF2-4FCD-87AD-D6E85DE59186}" type="pres">
      <dgm:prSet presAssocID="{C97E6DA3-8F63-4302-97C2-4253000D7C97}" presName="spacer" presStyleCnt="0"/>
      <dgm:spPr/>
    </dgm:pt>
    <dgm:pt modelId="{58A6D38E-498E-4158-AF60-D46FAF597FDD}" type="pres">
      <dgm:prSet presAssocID="{FF47B1F6-BBDF-4C59-8EF7-26FEB3CAEDAA}" presName="parentText" presStyleLbl="node1" presStyleIdx="5" presStyleCnt="6">
        <dgm:presLayoutVars>
          <dgm:chMax val="0"/>
          <dgm:bulletEnabled val="1"/>
        </dgm:presLayoutVars>
      </dgm:prSet>
      <dgm:spPr/>
    </dgm:pt>
  </dgm:ptLst>
  <dgm:cxnLst>
    <dgm:cxn modelId="{EEE05F05-267F-40C0-A4B1-17CB4362D952}" type="presOf" srcId="{D180AC35-7A2F-46BB-8683-DFD74D70293D}" destId="{F128CC09-491A-4EC7-9B5D-1E386A129E3D}" srcOrd="0" destOrd="0" presId="urn:microsoft.com/office/officeart/2005/8/layout/vList2"/>
    <dgm:cxn modelId="{7695E921-04B9-4D0C-BE66-47D7D2C965F2}" type="presOf" srcId="{1135875B-CD5F-4763-83AC-427B9621B63C}" destId="{D9E66FF0-B7C2-4D0D-A753-64D8FE83B9D3}" srcOrd="0" destOrd="0" presId="urn:microsoft.com/office/officeart/2005/8/layout/vList2"/>
    <dgm:cxn modelId="{5EC69B32-FA3F-4842-AEF9-F7DC87A055E4}" type="presOf" srcId="{AD9BB9ED-7A59-4155-B250-F289F27A7A30}" destId="{6C8379C3-A550-4D91-A8ED-B7729533E8B3}" srcOrd="0" destOrd="0" presId="urn:microsoft.com/office/officeart/2005/8/layout/vList2"/>
    <dgm:cxn modelId="{13715C37-0CFB-44F1-B84A-54A1C24C6F9F}" srcId="{1135875B-CD5F-4763-83AC-427B9621B63C}" destId="{D180AC35-7A2F-46BB-8683-DFD74D70293D}" srcOrd="2" destOrd="0" parTransId="{A8DCB6EE-C0A8-40AA-B0F9-1AFA6FAAE237}" sibTransId="{74C267FD-C499-44AB-99C8-4D584765F3C8}"/>
    <dgm:cxn modelId="{99146B45-7F74-42B9-BDC4-B624F2D506DF}" type="presOf" srcId="{12458DF6-B1A8-4F14-B162-344006D801FA}" destId="{F37510CE-443D-46FA-A844-5455A26AC02E}" srcOrd="0" destOrd="0" presId="urn:microsoft.com/office/officeart/2005/8/layout/vList2"/>
    <dgm:cxn modelId="{F37DDF80-2EA5-4C1D-B19A-25B848A46216}" srcId="{1135875B-CD5F-4763-83AC-427B9621B63C}" destId="{AD9BB9ED-7A59-4155-B250-F289F27A7A30}" srcOrd="3" destOrd="0" parTransId="{24E274DD-621D-4B16-AB52-40D4C01D7DF3}" sibTransId="{70F08EF4-DBA7-4DA7-9519-70BA9567E1BB}"/>
    <dgm:cxn modelId="{8DCE0FA3-4832-4C50-994F-3CD01124EED9}" srcId="{1135875B-CD5F-4763-83AC-427B9621B63C}" destId="{C2EB8A02-D3D2-4EF4-9ADC-531178971497}" srcOrd="0" destOrd="0" parTransId="{2CE500BE-A89A-4BDA-A8F5-D20456738229}" sibTransId="{2CF9E171-DB4B-472C-9B5F-AE4A9810312F}"/>
    <dgm:cxn modelId="{E80463A4-7A84-4398-89CA-612603093613}" type="presOf" srcId="{FF47B1F6-BBDF-4C59-8EF7-26FEB3CAEDAA}" destId="{58A6D38E-498E-4158-AF60-D46FAF597FDD}" srcOrd="0" destOrd="0" presId="urn:microsoft.com/office/officeart/2005/8/layout/vList2"/>
    <dgm:cxn modelId="{15BE16A5-B2CB-4F1E-9B79-5DFBDA06D72C}" type="presOf" srcId="{C2EB8A02-D3D2-4EF4-9ADC-531178971497}" destId="{398AB744-4DE4-4688-B5BF-BA47329806D1}" srcOrd="0" destOrd="0" presId="urn:microsoft.com/office/officeart/2005/8/layout/vList2"/>
    <dgm:cxn modelId="{0FA0D0D7-FBDE-43FD-A141-EA1B4709B13F}" type="presOf" srcId="{47F10162-E00D-49CD-8E28-FBF6CCBBCC6E}" destId="{4DAA4E5B-E071-44B5-92F7-9249D78242FA}" srcOrd="0" destOrd="0" presId="urn:microsoft.com/office/officeart/2005/8/layout/vList2"/>
    <dgm:cxn modelId="{5EAE81E2-CAB1-4AAD-B671-3160EA7BCAF7}" srcId="{1135875B-CD5F-4763-83AC-427B9621B63C}" destId="{FF47B1F6-BBDF-4C59-8EF7-26FEB3CAEDAA}" srcOrd="5" destOrd="0" parTransId="{252DD3E2-EA4D-4CCD-8590-03FFE52B641A}" sibTransId="{490405A6-AFD5-4EC7-83AC-48AFBF33B6F7}"/>
    <dgm:cxn modelId="{13A246E4-0AC3-412E-843C-418387CDB3B9}" srcId="{1135875B-CD5F-4763-83AC-427B9621B63C}" destId="{47F10162-E00D-49CD-8E28-FBF6CCBBCC6E}" srcOrd="1" destOrd="0" parTransId="{B7E14550-D7E7-4182-809C-DEAF27354BA1}" sibTransId="{F62C9EDD-7C6E-438B-BC40-10ADC7980EFC}"/>
    <dgm:cxn modelId="{8E133BF9-786F-4330-ADB8-55C1949E1301}" srcId="{1135875B-CD5F-4763-83AC-427B9621B63C}" destId="{12458DF6-B1A8-4F14-B162-344006D801FA}" srcOrd="4" destOrd="0" parTransId="{5B2B3D38-FB74-4769-832A-0134D746A8D0}" sibTransId="{C97E6DA3-8F63-4302-97C2-4253000D7C97}"/>
    <dgm:cxn modelId="{7918B6FC-1F20-4D20-952F-D9AA8BD52A0B}" type="presParOf" srcId="{D9E66FF0-B7C2-4D0D-A753-64D8FE83B9D3}" destId="{398AB744-4DE4-4688-B5BF-BA47329806D1}" srcOrd="0" destOrd="0" presId="urn:microsoft.com/office/officeart/2005/8/layout/vList2"/>
    <dgm:cxn modelId="{ECA96F4E-915F-4F9C-92E4-6AD49572A499}" type="presParOf" srcId="{D9E66FF0-B7C2-4D0D-A753-64D8FE83B9D3}" destId="{446059B7-DD72-4316-A980-E5B708CB9CC2}" srcOrd="1" destOrd="0" presId="urn:microsoft.com/office/officeart/2005/8/layout/vList2"/>
    <dgm:cxn modelId="{F67645F0-6DED-42B4-AEA3-C2B451FD1967}" type="presParOf" srcId="{D9E66FF0-B7C2-4D0D-A753-64D8FE83B9D3}" destId="{4DAA4E5B-E071-44B5-92F7-9249D78242FA}" srcOrd="2" destOrd="0" presId="urn:microsoft.com/office/officeart/2005/8/layout/vList2"/>
    <dgm:cxn modelId="{64DD55CC-34FD-4B10-A3A4-48ADFC4E1556}" type="presParOf" srcId="{D9E66FF0-B7C2-4D0D-A753-64D8FE83B9D3}" destId="{4399B89E-C9A5-4462-A108-711DA069C89A}" srcOrd="3" destOrd="0" presId="urn:microsoft.com/office/officeart/2005/8/layout/vList2"/>
    <dgm:cxn modelId="{F69E95A7-CA10-4319-A1DF-76CE02D673E1}" type="presParOf" srcId="{D9E66FF0-B7C2-4D0D-A753-64D8FE83B9D3}" destId="{F128CC09-491A-4EC7-9B5D-1E386A129E3D}" srcOrd="4" destOrd="0" presId="urn:microsoft.com/office/officeart/2005/8/layout/vList2"/>
    <dgm:cxn modelId="{88D3F7B3-6AB1-4F8E-A57D-4701BEF6F378}" type="presParOf" srcId="{D9E66FF0-B7C2-4D0D-A753-64D8FE83B9D3}" destId="{BDB6EBBB-DCE5-4F52-AFA0-0602868F62FE}" srcOrd="5" destOrd="0" presId="urn:microsoft.com/office/officeart/2005/8/layout/vList2"/>
    <dgm:cxn modelId="{59FB167C-5B55-4B11-AFA1-7F24B980C7AC}" type="presParOf" srcId="{D9E66FF0-B7C2-4D0D-A753-64D8FE83B9D3}" destId="{6C8379C3-A550-4D91-A8ED-B7729533E8B3}" srcOrd="6" destOrd="0" presId="urn:microsoft.com/office/officeart/2005/8/layout/vList2"/>
    <dgm:cxn modelId="{29FD1EA9-8982-4F6D-8975-07A2E5DD695C}" type="presParOf" srcId="{D9E66FF0-B7C2-4D0D-A753-64D8FE83B9D3}" destId="{C8155C32-3770-45CF-BFD6-B2A8369FC11A}" srcOrd="7" destOrd="0" presId="urn:microsoft.com/office/officeart/2005/8/layout/vList2"/>
    <dgm:cxn modelId="{82A863DC-3D88-4AE9-A17A-E1EB566CE48D}" type="presParOf" srcId="{D9E66FF0-B7C2-4D0D-A753-64D8FE83B9D3}" destId="{F37510CE-443D-46FA-A844-5455A26AC02E}" srcOrd="8" destOrd="0" presId="urn:microsoft.com/office/officeart/2005/8/layout/vList2"/>
    <dgm:cxn modelId="{CA75916B-6695-42BC-8B64-668ED79258AF}" type="presParOf" srcId="{D9E66FF0-B7C2-4D0D-A753-64D8FE83B9D3}" destId="{60409C3E-7DF2-4FCD-87AD-D6E85DE59186}" srcOrd="9" destOrd="0" presId="urn:microsoft.com/office/officeart/2005/8/layout/vList2"/>
    <dgm:cxn modelId="{2D970259-05D9-4B6E-B0AA-863AE82634DF}" type="presParOf" srcId="{D9E66FF0-B7C2-4D0D-A753-64D8FE83B9D3}" destId="{58A6D38E-498E-4158-AF60-D46FAF597FD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AB744-4DE4-4688-B5BF-BA47329806D1}">
      <dsp:nvSpPr>
        <dsp:cNvPr id="0" name=""/>
        <dsp:cNvSpPr/>
      </dsp:nvSpPr>
      <dsp:spPr>
        <a:xfrm>
          <a:off x="0" y="15170"/>
          <a:ext cx="11125200" cy="1469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de-DE" sz="3700" kern="1200"/>
            <a:t>Mann kann Auto-App nutzen.</a:t>
          </a:r>
          <a:endParaRPr lang="en-US" sz="3700" kern="1200"/>
        </a:p>
      </dsp:txBody>
      <dsp:txXfrm>
        <a:off x="71751" y="86921"/>
        <a:ext cx="10981698" cy="1326328"/>
      </dsp:txXfrm>
    </dsp:sp>
    <dsp:sp modelId="{4DAA4E5B-E071-44B5-92F7-9249D78242FA}">
      <dsp:nvSpPr>
        <dsp:cNvPr id="0" name=""/>
        <dsp:cNvSpPr/>
      </dsp:nvSpPr>
      <dsp:spPr>
        <a:xfrm>
          <a:off x="0" y="1591561"/>
          <a:ext cx="11125200" cy="1469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de-DE" sz="3700" kern="1200"/>
            <a:t>Menschen können die Idee des Carsharings nutzen.</a:t>
          </a:r>
          <a:endParaRPr lang="en-US" sz="3700" kern="1200"/>
        </a:p>
      </dsp:txBody>
      <dsp:txXfrm>
        <a:off x="71751" y="1663312"/>
        <a:ext cx="10981698" cy="1326328"/>
      </dsp:txXfrm>
    </dsp:sp>
    <dsp:sp modelId="{F128CC09-491A-4EC7-9B5D-1E386A129E3D}">
      <dsp:nvSpPr>
        <dsp:cNvPr id="0" name=""/>
        <dsp:cNvSpPr/>
      </dsp:nvSpPr>
      <dsp:spPr>
        <a:xfrm>
          <a:off x="0" y="3167952"/>
          <a:ext cx="11125200" cy="1469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de-DE" sz="3700" kern="1200"/>
            <a:t>Das Stadtauto der Zukunft ist klein, elektrisch und leise.</a:t>
          </a:r>
          <a:endParaRPr lang="en-US" sz="3700" kern="1200"/>
        </a:p>
      </dsp:txBody>
      <dsp:txXfrm>
        <a:off x="71751" y="3239703"/>
        <a:ext cx="10981698" cy="1326328"/>
      </dsp:txXfrm>
    </dsp:sp>
    <dsp:sp modelId="{6C8379C3-A550-4D91-A8ED-B7729533E8B3}">
      <dsp:nvSpPr>
        <dsp:cNvPr id="0" name=""/>
        <dsp:cNvSpPr/>
      </dsp:nvSpPr>
      <dsp:spPr>
        <a:xfrm>
          <a:off x="0" y="4744343"/>
          <a:ext cx="11125200" cy="1469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de-DE" sz="3700" kern="1200"/>
            <a:t>Die Fußgängerzone sollte größer sein.</a:t>
          </a:r>
          <a:endParaRPr lang="en-US" sz="3700" kern="1200"/>
        </a:p>
      </dsp:txBody>
      <dsp:txXfrm>
        <a:off x="71751" y="4816094"/>
        <a:ext cx="10981698" cy="1326328"/>
      </dsp:txXfrm>
    </dsp:sp>
    <dsp:sp modelId="{F37510CE-443D-46FA-A844-5455A26AC02E}">
      <dsp:nvSpPr>
        <dsp:cNvPr id="0" name=""/>
        <dsp:cNvSpPr/>
      </dsp:nvSpPr>
      <dsp:spPr>
        <a:xfrm>
          <a:off x="0" y="6320733"/>
          <a:ext cx="11125200" cy="1469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de-DE" sz="3700" kern="1200"/>
            <a:t>Seilbahnen sind eine gute Lösung für Stauproblem.</a:t>
          </a:r>
          <a:endParaRPr lang="en-US" sz="3700" kern="1200"/>
        </a:p>
      </dsp:txBody>
      <dsp:txXfrm>
        <a:off x="71751" y="6392484"/>
        <a:ext cx="10981698" cy="1326328"/>
      </dsp:txXfrm>
    </dsp:sp>
    <dsp:sp modelId="{58A6D38E-498E-4158-AF60-D46FAF597FDD}">
      <dsp:nvSpPr>
        <dsp:cNvPr id="0" name=""/>
        <dsp:cNvSpPr/>
      </dsp:nvSpPr>
      <dsp:spPr>
        <a:xfrm>
          <a:off x="0" y="7897124"/>
          <a:ext cx="11125200" cy="1469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de-DE" sz="3700" kern="1200"/>
            <a:t>Die Stadt der Zukunft sollte eine Stadt ohne oder mit wenigen Autos sein.</a:t>
          </a:r>
          <a:endParaRPr lang="en-US" sz="3700" kern="1200"/>
        </a:p>
      </dsp:txBody>
      <dsp:txXfrm>
        <a:off x="71751" y="7968875"/>
        <a:ext cx="10981698" cy="13263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44726"/>
            <a:ext cx="10363200" cy="47752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7204076"/>
            <a:ext cx="9144000" cy="3311524"/>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FDD9AC-C6F7-4649-A7ED-7883FB69AF53}"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29792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FDD9AC-C6F7-4649-A7ED-7883FB69AF53}"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163963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30250"/>
            <a:ext cx="26289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730250"/>
            <a:ext cx="77343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FDD9AC-C6F7-4649-A7ED-7883FB69AF53}"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135341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FDD9AC-C6F7-4649-A7ED-7883FB69AF53}"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269178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419479"/>
            <a:ext cx="10515600" cy="5705474"/>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9178929"/>
            <a:ext cx="10515600" cy="3000374"/>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FDD9AC-C6F7-4649-A7ED-7883FB69AF53}"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77352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3651250"/>
            <a:ext cx="51816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3651250"/>
            <a:ext cx="51816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FDD9AC-C6F7-4649-A7ED-7883FB69AF53}"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51023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0253"/>
            <a:ext cx="105156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3362326"/>
            <a:ext cx="5157787" cy="1647824"/>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5010150"/>
            <a:ext cx="515778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3362326"/>
            <a:ext cx="5183188" cy="1647824"/>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5010150"/>
            <a:ext cx="51831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FDD9AC-C6F7-4649-A7ED-7883FB69AF53}"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229431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FDD9AC-C6F7-4649-A7ED-7883FB69AF53}"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234663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DD9AC-C6F7-4649-A7ED-7883FB69AF53}"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13636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14400"/>
            <a:ext cx="3932237" cy="32004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1974853"/>
            <a:ext cx="6172200" cy="974725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4114800"/>
            <a:ext cx="3932237" cy="7623176"/>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FDD9AC-C6F7-4649-A7ED-7883FB69AF53}"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204733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14400"/>
            <a:ext cx="3932237" cy="32004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974853"/>
            <a:ext cx="6172200" cy="974725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4114800"/>
            <a:ext cx="3932237" cy="7623176"/>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FDD9AC-C6F7-4649-A7ED-7883FB69AF53}"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C58E3-31B8-411D-BA91-0D2231B4B20C}" type="slidenum">
              <a:rPr lang="en-US" smtClean="0"/>
              <a:t>‹#›</a:t>
            </a:fld>
            <a:endParaRPr lang="en-US"/>
          </a:p>
        </p:txBody>
      </p:sp>
    </p:spTree>
    <p:extLst>
      <p:ext uri="{BB962C8B-B14F-4D97-AF65-F5344CB8AC3E}">
        <p14:creationId xmlns:p14="http://schemas.microsoft.com/office/powerpoint/2010/main" val="63841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30253"/>
            <a:ext cx="105156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3651250"/>
            <a:ext cx="105156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12712703"/>
            <a:ext cx="2743200" cy="730250"/>
          </a:xfrm>
          <a:prstGeom prst="rect">
            <a:avLst/>
          </a:prstGeom>
        </p:spPr>
        <p:txBody>
          <a:bodyPr vert="horz" lIns="91440" tIns="45720" rIns="91440" bIns="45720" rtlCol="0" anchor="ctr"/>
          <a:lstStyle>
            <a:lvl1pPr algn="l">
              <a:defRPr sz="1600">
                <a:solidFill>
                  <a:schemeClr val="tx1">
                    <a:tint val="75000"/>
                  </a:schemeClr>
                </a:solidFill>
              </a:defRPr>
            </a:lvl1pPr>
          </a:lstStyle>
          <a:p>
            <a:fld id="{14FDD9AC-C6F7-4649-A7ED-7883FB69AF53}" type="datetimeFigureOut">
              <a:rPr lang="en-US" smtClean="0"/>
              <a:t>6/29/2023</a:t>
            </a:fld>
            <a:endParaRPr lang="en-US"/>
          </a:p>
        </p:txBody>
      </p:sp>
      <p:sp>
        <p:nvSpPr>
          <p:cNvPr id="5" name="Footer Placeholder 4"/>
          <p:cNvSpPr>
            <a:spLocks noGrp="1"/>
          </p:cNvSpPr>
          <p:nvPr>
            <p:ph type="ftr" sz="quarter" idx="3"/>
          </p:nvPr>
        </p:nvSpPr>
        <p:spPr>
          <a:xfrm>
            <a:off x="4038600" y="12712703"/>
            <a:ext cx="4114800" cy="73025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12712703"/>
            <a:ext cx="2743200" cy="730250"/>
          </a:xfrm>
          <a:prstGeom prst="rect">
            <a:avLst/>
          </a:prstGeom>
        </p:spPr>
        <p:txBody>
          <a:bodyPr vert="horz" lIns="91440" tIns="45720" rIns="91440" bIns="45720" rtlCol="0" anchor="ctr"/>
          <a:lstStyle>
            <a:lvl1pPr algn="r">
              <a:defRPr sz="1600">
                <a:solidFill>
                  <a:schemeClr val="tx1">
                    <a:tint val="75000"/>
                  </a:schemeClr>
                </a:solidFill>
              </a:defRPr>
            </a:lvl1pPr>
          </a:lstStyle>
          <a:p>
            <a:fld id="{E95C58E3-31B8-411D-BA91-0D2231B4B20C}" type="slidenum">
              <a:rPr lang="en-US" smtClean="0"/>
              <a:t>‹#›</a:t>
            </a:fld>
            <a:endParaRPr lang="en-US"/>
          </a:p>
        </p:txBody>
      </p:sp>
    </p:spTree>
    <p:extLst>
      <p:ext uri="{BB962C8B-B14F-4D97-AF65-F5344CB8AC3E}">
        <p14:creationId xmlns:p14="http://schemas.microsoft.com/office/powerpoint/2010/main" val="2365155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endParaRPr lang="ar-EG" dirty="0"/>
          </a:p>
        </p:txBody>
      </p:sp>
      <p:sp>
        <p:nvSpPr>
          <p:cNvPr id="3" name="Subtitle 2"/>
          <p:cNvSpPr>
            <a:spLocks noGrp="1"/>
          </p:cNvSpPr>
          <p:nvPr>
            <p:ph type="subTitle" idx="1"/>
          </p:nvPr>
        </p:nvSpPr>
        <p:spPr>
          <a:xfrm>
            <a:off x="0" y="5584826"/>
            <a:ext cx="12191999" cy="5886448"/>
          </a:xfrm>
        </p:spPr>
        <p:txBody>
          <a:bodyPr>
            <a:noAutofit/>
          </a:bodyPr>
          <a:lstStyle/>
          <a:p>
            <a:r>
              <a:rPr lang="de-DE" sz="4800" b="1" i="0" dirty="0">
                <a:solidFill>
                  <a:srgbClr val="C00000"/>
                </a:solidFill>
                <a:effectLst/>
              </a:rPr>
              <a:t>Thema 1</a:t>
            </a:r>
            <a:r>
              <a:rPr lang="de-DE" sz="4000" b="1" i="0" dirty="0">
                <a:effectLst/>
              </a:rPr>
              <a:t>: </a:t>
            </a:r>
            <a:r>
              <a:rPr lang="de-DE" sz="4400" b="1" i="0" dirty="0">
                <a:effectLst/>
              </a:rPr>
              <a:t>Meine Stadt im Zukunftscheck: eine Fotoreportage</a:t>
            </a:r>
          </a:p>
          <a:p>
            <a:endParaRPr lang="de-DE" sz="4400" b="1" dirty="0"/>
          </a:p>
          <a:p>
            <a:r>
              <a:rPr lang="de-DE" sz="4800" b="1" dirty="0">
                <a:solidFill>
                  <a:srgbClr val="C00000"/>
                </a:solidFill>
              </a:rPr>
              <a:t>Schüler :</a:t>
            </a:r>
            <a:r>
              <a:rPr lang="de-DE" sz="4000" b="1" i="0" dirty="0">
                <a:effectLst/>
              </a:rPr>
              <a:t> </a:t>
            </a:r>
            <a:r>
              <a:rPr lang="de-DE" sz="4400" b="1" dirty="0"/>
              <a:t>Noor El-Deen Mohamed Mohamed Bedair El-Menshawy</a:t>
            </a:r>
          </a:p>
          <a:p>
            <a:br>
              <a:rPr lang="de-DE" sz="4000" b="1" dirty="0"/>
            </a:br>
            <a:r>
              <a:rPr lang="de-DE" sz="4800" b="1" dirty="0">
                <a:solidFill>
                  <a:srgbClr val="C00000"/>
                </a:solidFill>
              </a:rPr>
              <a:t>Schule: </a:t>
            </a:r>
            <a:r>
              <a:rPr lang="de-DE" sz="4400" b="1" i="0" dirty="0">
                <a:effectLst/>
              </a:rPr>
              <a:t>Egyptian Language School, Kairo, </a:t>
            </a:r>
            <a:r>
              <a:rPr lang="en-US" sz="4400" b="1" dirty="0" err="1"/>
              <a:t>Ägypten</a:t>
            </a:r>
            <a:endParaRPr lang="de-DE" sz="4400" b="1" dirty="0"/>
          </a:p>
          <a:p>
            <a:r>
              <a:rPr lang="en-US" sz="4400" b="1" i="0" dirty="0">
                <a:effectLst/>
              </a:rPr>
              <a:t>7. </a:t>
            </a:r>
            <a:r>
              <a:rPr lang="en-US" sz="4400" b="1" i="0" dirty="0" err="1">
                <a:effectLst/>
              </a:rPr>
              <a:t>Klasse</a:t>
            </a:r>
            <a:endParaRPr lang="de-DE" sz="4400" b="1" dirty="0"/>
          </a:p>
          <a:p>
            <a:endParaRPr lang="ar-EG" sz="4000" b="1" dirty="0"/>
          </a:p>
        </p:txBody>
      </p:sp>
      <p:sp>
        <p:nvSpPr>
          <p:cNvPr id="4" name="Rectangle 3"/>
          <p:cNvSpPr/>
          <p:nvPr/>
        </p:nvSpPr>
        <p:spPr>
          <a:xfrm>
            <a:off x="595086" y="1386877"/>
            <a:ext cx="11462262" cy="3575124"/>
          </a:xfrm>
          <a:prstGeom prst="rect">
            <a:avLst/>
          </a:prstGeom>
          <a:noFill/>
        </p:spPr>
        <p:txBody>
          <a:bodyPr wrap="none" lIns="157268" tIns="78634" rIns="157268" bIns="78634">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de-DE" sz="6000" b="1" dirty="0">
                <a:solidFill>
                  <a:srgbClr val="C00000"/>
                </a:solidFill>
              </a:rPr>
              <a:t>PASCH-Global-Wettbewerb</a:t>
            </a:r>
          </a:p>
          <a:p>
            <a:pPr algn="ctr"/>
            <a:r>
              <a:rPr lang="de-DE" sz="5400" b="1" dirty="0">
                <a:solidFill>
                  <a:srgbClr val="C00000"/>
                </a:solidFill>
              </a:rPr>
              <a:t>Wie fit ist meine Stadt für die Zukunft?</a:t>
            </a:r>
          </a:p>
          <a:p>
            <a:pPr algn="ctr"/>
            <a:endParaRPr lang="de-DE" sz="5400" b="1" dirty="0">
              <a:solidFill>
                <a:srgbClr val="C00000"/>
              </a:solidFill>
            </a:endParaRPr>
          </a:p>
          <a:p>
            <a:pPr algn="ctr"/>
            <a:r>
              <a:rPr lang="en-US" sz="5400" b="1" dirty="0" err="1">
                <a:solidFill>
                  <a:srgbClr val="0070C0"/>
                </a:solidFill>
              </a:rPr>
              <a:t>Meine</a:t>
            </a:r>
            <a:r>
              <a:rPr lang="en-US" sz="5400" b="1" dirty="0">
                <a:solidFill>
                  <a:srgbClr val="0070C0"/>
                </a:solidFill>
              </a:rPr>
              <a:t> </a:t>
            </a:r>
            <a:r>
              <a:rPr lang="en-US" sz="5400" b="1" dirty="0" err="1">
                <a:solidFill>
                  <a:srgbClr val="0070C0"/>
                </a:solidFill>
              </a:rPr>
              <a:t>Morgenstadt</a:t>
            </a:r>
            <a:r>
              <a:rPr lang="en-US" sz="5400" b="1" dirty="0">
                <a:ln>
                  <a:prstDash val="solid"/>
                </a:ln>
                <a:solidFill>
                  <a:srgbClr val="0070C0"/>
                </a:solidFill>
                <a:effectLst>
                  <a:outerShdw blurRad="88000" dist="50800" dir="5040000" algn="tl">
                    <a:schemeClr val="accent4">
                      <a:tint val="80000"/>
                      <a:satMod val="250000"/>
                      <a:alpha val="45000"/>
                    </a:schemeClr>
                  </a:outerShdw>
                </a:effectLst>
              </a:rPr>
              <a:t> </a:t>
            </a:r>
            <a:endParaRPr lang="ar-EG" sz="5400" b="1" dirty="0">
              <a:ln>
                <a:prstDash val="solid"/>
              </a:ln>
              <a:solidFill>
                <a:srgbClr val="0070C0"/>
              </a:solidFill>
              <a:effectLst>
                <a:outerShdw blurRad="88000" dist="50800" dir="5040000" algn="tl">
                  <a:schemeClr val="accent4">
                    <a:tint val="80000"/>
                    <a:satMod val="250000"/>
                    <a:alpha val="45000"/>
                  </a:scheme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layground, ground, waste container&#10;&#10;Description automatically generated">
            <a:extLst>
              <a:ext uri="{FF2B5EF4-FFF2-40B4-BE49-F238E27FC236}">
                <a16:creationId xmlns:a16="http://schemas.microsoft.com/office/drawing/2014/main" id="{E236FDA4-C7F4-5C55-DBDE-CAE64A2F9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54326"/>
            <a:ext cx="11430000" cy="5151410"/>
          </a:xfrm>
          <a:prstGeom prst="rect">
            <a:avLst/>
          </a:prstGeom>
        </p:spPr>
      </p:pic>
      <p:sp>
        <p:nvSpPr>
          <p:cNvPr id="2" name="TextBox 1">
            <a:extLst>
              <a:ext uri="{FF2B5EF4-FFF2-40B4-BE49-F238E27FC236}">
                <a16:creationId xmlns:a16="http://schemas.microsoft.com/office/drawing/2014/main" id="{3A3C6413-85AB-1A6E-E491-68B3C6207BE2}"/>
              </a:ext>
            </a:extLst>
          </p:cNvPr>
          <p:cNvSpPr txBox="1"/>
          <p:nvPr/>
        </p:nvSpPr>
        <p:spPr>
          <a:xfrm>
            <a:off x="54235" y="7840279"/>
            <a:ext cx="11815011" cy="5016758"/>
          </a:xfrm>
          <a:prstGeom prst="rect">
            <a:avLst/>
          </a:prstGeom>
          <a:noFill/>
        </p:spPr>
        <p:txBody>
          <a:bodyPr wrap="square" rtlCol="0">
            <a:spAutoFit/>
          </a:bodyPr>
          <a:lstStyle/>
          <a:p>
            <a:pPr algn="just"/>
            <a:r>
              <a:rPr lang="de-DE" sz="4000" dirty="0"/>
              <a:t>Dieses Foto zeigt Sortierbehälter im Al-Ahly Klub. Es gibt einen Plastik-, Papier- und Dosenbehälter. Wir brauchen überall mehr Sortierbehälter, nicht nur in Vereinen. </a:t>
            </a:r>
          </a:p>
          <a:p>
            <a:pPr algn="just"/>
            <a:r>
              <a:rPr lang="de-DE" sz="4000" dirty="0"/>
              <a:t>Mülltrenunng hilft beim Müll Recyceln. M</a:t>
            </a:r>
            <a:r>
              <a:rPr lang="de-DE" sz="4000" i="0" dirty="0">
                <a:effectLst/>
              </a:rPr>
              <a:t>ülltrenunng und Recycling sind von </a:t>
            </a:r>
            <a:r>
              <a:rPr lang="de-DE" sz="4000" dirty="0"/>
              <a:t>großer</a:t>
            </a:r>
            <a:r>
              <a:rPr lang="de-DE" sz="4000" i="0" dirty="0">
                <a:effectLst/>
              </a:rPr>
              <a:t> Bedeutung für Mensch und Umwelt</a:t>
            </a:r>
            <a:r>
              <a:rPr lang="de-DE" sz="4000" dirty="0"/>
              <a:t>. Es hilft uns besser leben ohne Müll.Müll soll mithilfe von Robotern automatisch eingesammelt und sortiert werden.</a:t>
            </a:r>
          </a:p>
        </p:txBody>
      </p:sp>
      <p:sp>
        <p:nvSpPr>
          <p:cNvPr id="4" name="Rectangle 3">
            <a:extLst>
              <a:ext uri="{FF2B5EF4-FFF2-40B4-BE49-F238E27FC236}">
                <a16:creationId xmlns:a16="http://schemas.microsoft.com/office/drawing/2014/main" id="{08E46546-844E-0552-3435-04BFB0860684}"/>
              </a:ext>
            </a:extLst>
          </p:cNvPr>
          <p:cNvSpPr/>
          <p:nvPr/>
        </p:nvSpPr>
        <p:spPr>
          <a:xfrm>
            <a:off x="54235" y="0"/>
            <a:ext cx="11706539" cy="175432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Wie </a:t>
            </a:r>
            <a:r>
              <a:rPr lang="en-US" sz="5400" b="1" cap="none" spc="0" dirty="0" err="1">
                <a:ln>
                  <a:prstDash val="solid"/>
                </a:ln>
                <a:solidFill>
                  <a:srgbClr val="C00000"/>
                </a:solidFill>
                <a:effectLst>
                  <a:outerShdw blurRad="88000" dist="50800" dir="5040000" algn="tl">
                    <a:schemeClr val="accent4">
                      <a:tint val="80000"/>
                      <a:satMod val="250000"/>
                      <a:alpha val="45000"/>
                    </a:schemeClr>
                  </a:outerShdw>
                </a:effectLst>
              </a:rPr>
              <a:t>lässt</a:t>
            </a: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 </a:t>
            </a:r>
            <a:r>
              <a:rPr lang="en-US" sz="5400" b="1" cap="none" spc="0" dirty="0" err="1">
                <a:ln>
                  <a:prstDash val="solid"/>
                </a:ln>
                <a:solidFill>
                  <a:srgbClr val="C00000"/>
                </a:solidFill>
                <a:effectLst>
                  <a:outerShdw blurRad="88000" dist="50800" dir="5040000" algn="tl">
                    <a:schemeClr val="accent4">
                      <a:tint val="80000"/>
                      <a:satMod val="250000"/>
                      <a:alpha val="45000"/>
                    </a:schemeClr>
                  </a:outerShdw>
                </a:effectLst>
              </a:rPr>
              <a:t>sich</a:t>
            </a: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 das Probl</a:t>
            </a:r>
            <a:r>
              <a:rPr lang="en-US" sz="5400" b="1" dirty="0">
                <a:ln>
                  <a:prstDash val="solid"/>
                </a:ln>
                <a:solidFill>
                  <a:srgbClr val="C00000"/>
                </a:solidFill>
                <a:effectLst>
                  <a:outerShdw blurRad="88000" dist="50800" dir="5040000" algn="tl">
                    <a:schemeClr val="accent4">
                      <a:tint val="80000"/>
                      <a:satMod val="250000"/>
                      <a:alpha val="45000"/>
                    </a:schemeClr>
                  </a:outerShdw>
                </a:effectLst>
              </a:rPr>
              <a:t>em des</a:t>
            </a:r>
          </a:p>
          <a:p>
            <a:pPr algn="ctr"/>
            <a:r>
              <a:rPr lang="en-US" sz="5400" b="1" dirty="0">
                <a:ln>
                  <a:prstDash val="solid"/>
                </a:ln>
                <a:solidFill>
                  <a:srgbClr val="C00000"/>
                </a:solidFill>
                <a:effectLst>
                  <a:outerShdw blurRad="88000" dist="50800" dir="5040000" algn="tl">
                    <a:schemeClr val="accent4">
                      <a:tint val="80000"/>
                      <a:satMod val="250000"/>
                      <a:alpha val="45000"/>
                    </a:schemeClr>
                  </a:outerShdw>
                </a:effectLst>
              </a:rPr>
              <a:t> </a:t>
            </a:r>
            <a:r>
              <a:rPr lang="en-US" sz="5400" b="1" dirty="0" err="1">
                <a:ln>
                  <a:prstDash val="solid"/>
                </a:ln>
                <a:solidFill>
                  <a:srgbClr val="C00000"/>
                </a:solidFill>
                <a:effectLst>
                  <a:outerShdw blurRad="88000" dist="50800" dir="5040000" algn="tl">
                    <a:schemeClr val="accent4">
                      <a:tint val="80000"/>
                      <a:satMod val="250000"/>
                      <a:alpha val="45000"/>
                    </a:schemeClr>
                  </a:outerShdw>
                </a:effectLst>
              </a:rPr>
              <a:t>unsortieren</a:t>
            </a:r>
            <a:r>
              <a:rPr lang="en-US" sz="5400" b="1" dirty="0">
                <a:ln>
                  <a:prstDash val="solid"/>
                </a:ln>
                <a:solidFill>
                  <a:srgbClr val="C00000"/>
                </a:solidFill>
                <a:effectLst>
                  <a:outerShdw blurRad="88000" dist="50800" dir="5040000" algn="tl">
                    <a:schemeClr val="accent4">
                      <a:tint val="80000"/>
                      <a:satMod val="250000"/>
                      <a:alpha val="45000"/>
                    </a:schemeClr>
                  </a:outerShdw>
                </a:effectLst>
              </a:rPr>
              <a:t> </a:t>
            </a:r>
            <a:r>
              <a:rPr lang="en-US" sz="5400" b="1" dirty="0" err="1">
                <a:ln>
                  <a:prstDash val="solid"/>
                </a:ln>
                <a:solidFill>
                  <a:srgbClr val="C00000"/>
                </a:solidFill>
                <a:effectLst>
                  <a:outerShdw blurRad="88000" dist="50800" dir="5040000" algn="tl">
                    <a:schemeClr val="accent4">
                      <a:tint val="80000"/>
                      <a:satMod val="250000"/>
                      <a:alpha val="45000"/>
                    </a:schemeClr>
                  </a:outerShdw>
                </a:effectLst>
              </a:rPr>
              <a:t>Mülls</a:t>
            </a:r>
            <a:r>
              <a:rPr lang="en-US" sz="5400" b="1" dirty="0">
                <a:ln>
                  <a:prstDash val="solid"/>
                </a:ln>
                <a:solidFill>
                  <a:srgbClr val="C00000"/>
                </a:solidFill>
                <a:effectLst>
                  <a:outerShdw blurRad="88000" dist="50800" dir="5040000" algn="tl">
                    <a:schemeClr val="accent4">
                      <a:tint val="80000"/>
                      <a:satMod val="250000"/>
                      <a:alpha val="45000"/>
                    </a:schemeClr>
                  </a:outerShdw>
                </a:effectLst>
              </a:rPr>
              <a:t> auf der </a:t>
            </a:r>
            <a:r>
              <a:rPr lang="en-US" sz="5400" b="1" dirty="0" err="1">
                <a:ln>
                  <a:prstDash val="solid"/>
                </a:ln>
                <a:solidFill>
                  <a:srgbClr val="C00000"/>
                </a:solidFill>
                <a:effectLst>
                  <a:outerShdw blurRad="88000" dist="50800" dir="5040000" algn="tl">
                    <a:schemeClr val="accent4">
                      <a:tint val="80000"/>
                      <a:satMod val="250000"/>
                      <a:alpha val="45000"/>
                    </a:schemeClr>
                  </a:outerShdw>
                </a:effectLst>
              </a:rPr>
              <a:t>Straße</a:t>
            </a:r>
            <a:r>
              <a:rPr lang="en-US" sz="5400" b="1" dirty="0">
                <a:ln>
                  <a:prstDash val="solid"/>
                </a:ln>
                <a:solidFill>
                  <a:srgbClr val="C00000"/>
                </a:solidFill>
                <a:effectLst>
                  <a:outerShdw blurRad="88000" dist="50800" dir="5040000" algn="tl">
                    <a:schemeClr val="accent4">
                      <a:tint val="80000"/>
                      <a:satMod val="250000"/>
                      <a:alpha val="45000"/>
                    </a:schemeClr>
                  </a:outerShdw>
                </a:effectLst>
              </a:rPr>
              <a:t> </a:t>
            </a:r>
            <a:r>
              <a:rPr lang="en-US" sz="5400" b="1" dirty="0" err="1">
                <a:ln>
                  <a:prstDash val="solid"/>
                </a:ln>
                <a:solidFill>
                  <a:srgbClr val="C00000"/>
                </a:solidFill>
                <a:effectLst>
                  <a:outerShdw blurRad="88000" dist="50800" dir="5040000" algn="tl">
                    <a:schemeClr val="accent4">
                      <a:tint val="80000"/>
                      <a:satMod val="250000"/>
                      <a:alpha val="45000"/>
                    </a:schemeClr>
                  </a:outerShdw>
                </a:effectLst>
              </a:rPr>
              <a:t>l</a:t>
            </a:r>
            <a:r>
              <a:rPr lang="en-US" sz="5400" b="1" dirty="0" err="1">
                <a:ln>
                  <a:prstDash val="solid"/>
                </a:ln>
                <a:solidFill>
                  <a:srgbClr val="C00000"/>
                </a:solidFill>
                <a:effectLst>
                  <a:outerShdw blurRad="88000" dist="50800" dir="5040000" algn="tl">
                    <a:schemeClr val="accent4">
                      <a:tint val="80000"/>
                      <a:satMod val="250000"/>
                      <a:alpha val="45000"/>
                    </a:schemeClr>
                  </a:outerShdw>
                </a:effectLst>
                <a:latin typeface="Times New Roman" panose="02020603050405020304" pitchFamily="18" charset="0"/>
                <a:cs typeface="Times New Roman" panose="02020603050405020304" pitchFamily="18" charset="0"/>
              </a:rPr>
              <a:t>ö</a:t>
            </a:r>
            <a:r>
              <a:rPr lang="en-US" sz="5400" b="1" dirty="0" err="1">
                <a:ln>
                  <a:prstDash val="solid"/>
                </a:ln>
                <a:solidFill>
                  <a:srgbClr val="C00000"/>
                </a:solidFill>
                <a:effectLst>
                  <a:outerShdw blurRad="88000" dist="50800" dir="5040000" algn="tl">
                    <a:schemeClr val="accent4">
                      <a:tint val="80000"/>
                      <a:satMod val="250000"/>
                      <a:alpha val="45000"/>
                    </a:schemeClr>
                  </a:outerShdw>
                </a:effectLst>
              </a:rPr>
              <a:t>sen</a:t>
            </a:r>
            <a:r>
              <a:rPr lang="en-US" sz="5400" b="1" dirty="0">
                <a:ln>
                  <a:prstDash val="solid"/>
                </a:ln>
                <a:solidFill>
                  <a:srgbClr val="C00000"/>
                </a:solidFill>
                <a:effectLst>
                  <a:outerShdw blurRad="88000" dist="50800" dir="5040000" algn="tl">
                    <a:schemeClr val="accent4">
                      <a:tint val="80000"/>
                      <a:satMod val="250000"/>
                      <a:alpha val="45000"/>
                    </a:schemeClr>
                  </a:outerShdw>
                </a:effectLst>
              </a:rPr>
              <a:t>?</a:t>
            </a:r>
            <a:endPar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endParaRPr>
          </a:p>
        </p:txBody>
      </p:sp>
      <p:sp>
        <p:nvSpPr>
          <p:cNvPr id="5" name="TextBox 4">
            <a:extLst>
              <a:ext uri="{FF2B5EF4-FFF2-40B4-BE49-F238E27FC236}">
                <a16:creationId xmlns:a16="http://schemas.microsoft.com/office/drawing/2014/main" id="{E9524F85-8D6B-CE1A-CE47-77D068B9AFE6}"/>
              </a:ext>
            </a:extLst>
          </p:cNvPr>
          <p:cNvSpPr txBox="1"/>
          <p:nvPr/>
        </p:nvSpPr>
        <p:spPr>
          <a:xfrm rot="10800000" flipV="1">
            <a:off x="5159828" y="6874959"/>
            <a:ext cx="7032171" cy="461665"/>
          </a:xfrm>
          <a:prstGeom prst="rect">
            <a:avLst/>
          </a:prstGeom>
          <a:noFill/>
        </p:spPr>
        <p:txBody>
          <a:bodyPr wrap="square" rtlCol="0">
            <a:spAutoFit/>
          </a:bodyPr>
          <a:lstStyle/>
          <a:p>
            <a:r>
              <a:rPr lang="de-DE" sz="2400" dirty="0"/>
              <a:t>Von mir aufgenommenes Foto für Sortierbehälter </a:t>
            </a:r>
            <a:endParaRPr lang="en-US" sz="2400" dirty="0"/>
          </a:p>
        </p:txBody>
      </p:sp>
    </p:spTree>
    <p:extLst>
      <p:ext uri="{BB962C8B-B14F-4D97-AF65-F5344CB8AC3E}">
        <p14:creationId xmlns:p14="http://schemas.microsoft.com/office/powerpoint/2010/main" val="1931382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04FA7A-DC6B-ED5B-FB60-8AFF9884FB0A}"/>
              </a:ext>
            </a:extLst>
          </p:cNvPr>
          <p:cNvSpPr txBox="1"/>
          <p:nvPr/>
        </p:nvSpPr>
        <p:spPr>
          <a:xfrm>
            <a:off x="195308" y="7227332"/>
            <a:ext cx="11801383" cy="6504345"/>
          </a:xfrm>
          <a:prstGeom prst="rect">
            <a:avLst/>
          </a:prstGeom>
          <a:noFill/>
        </p:spPr>
        <p:txBody>
          <a:bodyPr wrap="square" rtlCol="0">
            <a:spAutoFit/>
          </a:bodyPr>
          <a:lstStyle/>
          <a:p>
            <a:pPr algn="just" defTabSz="1289595">
              <a:spcAft>
                <a:spcPts val="1032"/>
              </a:spcAft>
            </a:pPr>
            <a:r>
              <a:rPr lang="de-DE" sz="4000" dirty="0"/>
              <a:t>In Kairo ist die informelle Siedlung ein großes Problem. Diese informelle Siedlung liegt in der Nähe der Ringstraße. Dieses Problem ist auf die steigenden Bevölkerung zurückzuführen. </a:t>
            </a:r>
          </a:p>
          <a:p>
            <a:pPr algn="just" defTabSz="1289595">
              <a:spcAft>
                <a:spcPts val="1032"/>
              </a:spcAft>
            </a:pPr>
            <a:r>
              <a:rPr lang="de-DE" sz="4000" dirty="0"/>
              <a:t>Die Wohnungen sind klein und ungesund und haben keine frische Luft. Die Gebäude sind schlecht und gefährlich. Diese Gebäude können einstürzen und eine Katastrophe verursachen. Großstädte wie Kairo sollen in Zukunft frei von informellen Siedlungen sein.</a:t>
            </a:r>
          </a:p>
          <a:p>
            <a:pPr algn="just">
              <a:spcAft>
                <a:spcPts val="1032"/>
              </a:spcAft>
            </a:pPr>
            <a:endParaRPr lang="en-US" sz="4000" dirty="0"/>
          </a:p>
        </p:txBody>
      </p:sp>
      <p:pic>
        <p:nvPicPr>
          <p:cNvPr id="3" name="Picture 2" descr="A picture containing outdoor, sky, water, ruins&#10;&#10;Description automatically generated">
            <a:extLst>
              <a:ext uri="{FF2B5EF4-FFF2-40B4-BE49-F238E27FC236}">
                <a16:creationId xmlns:a16="http://schemas.microsoft.com/office/drawing/2014/main" id="{2F007B2B-AA29-EF74-D498-8C1F43DF0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342635"/>
            <a:ext cx="11430000" cy="5151412"/>
          </a:xfrm>
          <a:prstGeom prst="rect">
            <a:avLst/>
          </a:prstGeom>
        </p:spPr>
      </p:pic>
      <p:sp>
        <p:nvSpPr>
          <p:cNvPr id="2" name="Rectangle 1">
            <a:extLst>
              <a:ext uri="{FF2B5EF4-FFF2-40B4-BE49-F238E27FC236}">
                <a16:creationId xmlns:a16="http://schemas.microsoft.com/office/drawing/2014/main" id="{9C8A6A3D-6F76-4BCD-CAF6-0E4B93A346EE}"/>
              </a:ext>
            </a:extLst>
          </p:cNvPr>
          <p:cNvSpPr/>
          <p:nvPr/>
        </p:nvSpPr>
        <p:spPr>
          <a:xfrm>
            <a:off x="2771596" y="332351"/>
            <a:ext cx="7377341" cy="1015663"/>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l" rtl="0"/>
            <a:r>
              <a:rPr lang="en-US" sz="6000" b="1" cap="none" spc="0" dirty="0" err="1">
                <a:ln>
                  <a:prstDash val="solid"/>
                </a:ln>
                <a:solidFill>
                  <a:srgbClr val="C00000"/>
                </a:solidFill>
                <a:effectLst>
                  <a:outerShdw blurRad="88000" dist="50800" dir="5040000" algn="tl">
                    <a:schemeClr val="accent4">
                      <a:tint val="80000"/>
                      <a:satMod val="250000"/>
                      <a:alpha val="45000"/>
                    </a:schemeClr>
                  </a:outerShdw>
                </a:effectLst>
              </a:rPr>
              <a:t>Informelle</a:t>
            </a:r>
            <a:r>
              <a:rPr lang="en-US" sz="6000" b="1" cap="none" spc="0" dirty="0">
                <a:ln>
                  <a:prstDash val="solid"/>
                </a:ln>
                <a:solidFill>
                  <a:srgbClr val="C00000"/>
                </a:solidFill>
                <a:effectLst>
                  <a:outerShdw blurRad="88000" dist="50800" dir="5040000" algn="tl">
                    <a:schemeClr val="accent4">
                      <a:tint val="80000"/>
                      <a:satMod val="250000"/>
                      <a:alpha val="45000"/>
                    </a:schemeClr>
                  </a:outerShdw>
                </a:effectLst>
              </a:rPr>
              <a:t> </a:t>
            </a:r>
            <a:r>
              <a:rPr lang="en-US" sz="6000" b="1" dirty="0" err="1">
                <a:ln>
                  <a:prstDash val="solid"/>
                </a:ln>
                <a:solidFill>
                  <a:srgbClr val="C00000"/>
                </a:solidFill>
                <a:effectLst>
                  <a:outerShdw blurRad="88000" dist="50800" dir="5040000" algn="tl">
                    <a:schemeClr val="accent4">
                      <a:tint val="80000"/>
                      <a:satMod val="250000"/>
                      <a:alpha val="45000"/>
                    </a:schemeClr>
                  </a:outerShdw>
                </a:effectLst>
              </a:rPr>
              <a:t>Siedlungen</a:t>
            </a:r>
            <a:r>
              <a:rPr lang="en-US" sz="6000" b="1" dirty="0">
                <a:ln>
                  <a:prstDash val="solid"/>
                </a:ln>
                <a:solidFill>
                  <a:srgbClr val="C00000"/>
                </a:solidFill>
                <a:effectLst>
                  <a:outerShdw blurRad="88000" dist="50800" dir="5040000" algn="tl">
                    <a:schemeClr val="accent4">
                      <a:tint val="80000"/>
                      <a:satMod val="250000"/>
                      <a:alpha val="45000"/>
                    </a:schemeClr>
                  </a:outerShdw>
                </a:effectLst>
              </a:rPr>
              <a:t> </a:t>
            </a:r>
            <a:endParaRPr lang="en-US" sz="6000" b="1" cap="none" spc="0" dirty="0">
              <a:ln>
                <a:prstDash val="solid"/>
              </a:ln>
              <a:solidFill>
                <a:srgbClr val="C00000"/>
              </a:solidFill>
              <a:effectLst>
                <a:outerShdw blurRad="88000" dist="50800" dir="5040000" algn="tl">
                  <a:schemeClr val="accent4">
                    <a:tint val="80000"/>
                    <a:satMod val="250000"/>
                    <a:alpha val="45000"/>
                  </a:schemeClr>
                </a:outerShdw>
              </a:effectLst>
            </a:endParaRPr>
          </a:p>
        </p:txBody>
      </p:sp>
      <p:sp>
        <p:nvSpPr>
          <p:cNvPr id="5" name="TextBox 4">
            <a:extLst>
              <a:ext uri="{FF2B5EF4-FFF2-40B4-BE49-F238E27FC236}">
                <a16:creationId xmlns:a16="http://schemas.microsoft.com/office/drawing/2014/main" id="{C61EA653-C6CA-B1C9-7FD9-951D48F77FB2}"/>
              </a:ext>
            </a:extLst>
          </p:cNvPr>
          <p:cNvSpPr txBox="1"/>
          <p:nvPr/>
        </p:nvSpPr>
        <p:spPr>
          <a:xfrm>
            <a:off x="4244795" y="6629857"/>
            <a:ext cx="7947205" cy="461665"/>
          </a:xfrm>
          <a:prstGeom prst="rect">
            <a:avLst/>
          </a:prstGeom>
          <a:noFill/>
        </p:spPr>
        <p:txBody>
          <a:bodyPr wrap="square">
            <a:spAutoFit/>
          </a:bodyPr>
          <a:lstStyle/>
          <a:p>
            <a:r>
              <a:rPr lang="de-DE" sz="2400" dirty="0"/>
              <a:t>Von mir aufgenommenes Foto für informelle Siedlungen</a:t>
            </a:r>
            <a:endParaRPr lang="en-US" sz="2400" dirty="0"/>
          </a:p>
        </p:txBody>
      </p:sp>
    </p:spTree>
    <p:extLst>
      <p:ext uri="{BB962C8B-B14F-4D97-AF65-F5344CB8AC3E}">
        <p14:creationId xmlns:p14="http://schemas.microsoft.com/office/powerpoint/2010/main" val="521976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FAC4A6-430E-A55A-1221-BF4EFA74F8DB}"/>
              </a:ext>
            </a:extLst>
          </p:cNvPr>
          <p:cNvSpPr txBox="1"/>
          <p:nvPr/>
        </p:nvSpPr>
        <p:spPr>
          <a:xfrm>
            <a:off x="1054754" y="210171"/>
            <a:ext cx="10277271" cy="1895186"/>
          </a:xfrm>
          <a:prstGeom prst="rect">
            <a:avLst/>
          </a:prstGeom>
        </p:spPr>
        <p:txBody>
          <a:bodyPr vert="horz" lIns="157268" tIns="78634" rIns="157268" bIns="78634" rtlCol="0" anchor="ctr">
            <a:noAutofit/>
          </a:bodyPr>
          <a:lstStyle/>
          <a:p>
            <a:pPr algn="ct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Wie </a:t>
            </a:r>
            <a:r>
              <a:rPr lang="en-US" sz="5400" b="1" cap="none" spc="0" dirty="0" err="1">
                <a:ln>
                  <a:prstDash val="solid"/>
                </a:ln>
                <a:solidFill>
                  <a:srgbClr val="C00000"/>
                </a:solidFill>
                <a:effectLst>
                  <a:outerShdw blurRad="88000" dist="50800" dir="5040000" algn="tl">
                    <a:schemeClr val="accent4">
                      <a:tint val="80000"/>
                      <a:satMod val="250000"/>
                      <a:alpha val="45000"/>
                    </a:schemeClr>
                  </a:outerShdw>
                </a:effectLst>
              </a:rPr>
              <a:t>lässt</a:t>
            </a: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 </a:t>
            </a:r>
            <a:r>
              <a:rPr lang="en-US" sz="5400" b="1" cap="none" spc="0" dirty="0" err="1">
                <a:ln>
                  <a:prstDash val="solid"/>
                </a:ln>
                <a:solidFill>
                  <a:srgbClr val="C00000"/>
                </a:solidFill>
                <a:effectLst>
                  <a:outerShdw blurRad="88000" dist="50800" dir="5040000" algn="tl">
                    <a:schemeClr val="accent4">
                      <a:tint val="80000"/>
                      <a:satMod val="250000"/>
                      <a:alpha val="45000"/>
                    </a:schemeClr>
                  </a:outerShdw>
                </a:effectLst>
              </a:rPr>
              <a:t>sich</a:t>
            </a: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 das Problem der </a:t>
            </a:r>
            <a:r>
              <a:rPr lang="en-US" sz="5400" b="1" cap="none" spc="0" dirty="0" err="1">
                <a:ln>
                  <a:prstDash val="solid"/>
                </a:ln>
                <a:solidFill>
                  <a:srgbClr val="C00000"/>
                </a:solidFill>
                <a:effectLst>
                  <a:outerShdw blurRad="88000" dist="50800" dir="5040000" algn="tl">
                    <a:schemeClr val="accent4">
                      <a:tint val="80000"/>
                      <a:satMod val="250000"/>
                      <a:alpha val="45000"/>
                    </a:schemeClr>
                  </a:outerShdw>
                </a:effectLst>
              </a:rPr>
              <a:t>informellen</a:t>
            </a: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 </a:t>
            </a:r>
            <a:r>
              <a:rPr lang="en-US" sz="5400" b="1" cap="none" spc="0" dirty="0" err="1">
                <a:ln>
                  <a:prstDash val="solid"/>
                </a:ln>
                <a:solidFill>
                  <a:srgbClr val="C00000"/>
                </a:solidFill>
                <a:effectLst>
                  <a:outerShdw blurRad="88000" dist="50800" dir="5040000" algn="tl">
                    <a:schemeClr val="accent4">
                      <a:tint val="80000"/>
                      <a:satMod val="250000"/>
                      <a:alpha val="45000"/>
                    </a:schemeClr>
                  </a:outerShdw>
                </a:effectLst>
              </a:rPr>
              <a:t>Siedlungen</a:t>
            </a: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 </a:t>
            </a:r>
            <a:r>
              <a:rPr lang="en-US" sz="5400" b="1" cap="none" spc="0" dirty="0" err="1">
                <a:ln>
                  <a:prstDash val="solid"/>
                </a:ln>
                <a:solidFill>
                  <a:srgbClr val="C00000"/>
                </a:solidFill>
                <a:effectLst>
                  <a:outerShdw blurRad="88000" dist="50800" dir="5040000" algn="tl">
                    <a:schemeClr val="accent4">
                      <a:tint val="80000"/>
                      <a:satMod val="250000"/>
                      <a:alpha val="45000"/>
                    </a:schemeClr>
                  </a:outerShdw>
                </a:effectLst>
              </a:rPr>
              <a:t>lösen</a:t>
            </a:r>
            <a:r>
              <a:rPr lang="en-US" sz="5400" b="1" cap="none" spc="0" dirty="0">
                <a:ln>
                  <a:prstDash val="solid"/>
                </a:ln>
                <a:solidFill>
                  <a:srgbClr val="C00000"/>
                </a:solidFill>
                <a:effectLst>
                  <a:outerShdw blurRad="88000" dist="50800" dir="5040000" algn="tl">
                    <a:schemeClr val="accent4">
                      <a:tint val="80000"/>
                      <a:satMod val="250000"/>
                      <a:alpha val="45000"/>
                    </a:schemeClr>
                  </a:outerShdw>
                </a:effectLst>
              </a:rPr>
              <a:t>?</a:t>
            </a:r>
          </a:p>
          <a:p>
            <a:pPr>
              <a:lnSpc>
                <a:spcPct val="90000"/>
              </a:lnSpc>
              <a:spcBef>
                <a:spcPct val="0"/>
              </a:spcBef>
              <a:spcAft>
                <a:spcPts val="1032"/>
              </a:spcAft>
            </a:pPr>
            <a:endParaRPr lang="en-US" sz="5400" dirty="0">
              <a:solidFill>
                <a:srgbClr val="C00000"/>
              </a:solidFill>
              <a:latin typeface="+mj-lt"/>
              <a:ea typeface="+mj-ea"/>
              <a:cs typeface="+mj-cs"/>
            </a:endParaRPr>
          </a:p>
        </p:txBody>
      </p:sp>
      <p:sp>
        <p:nvSpPr>
          <p:cNvPr id="6" name="TextBox 5">
            <a:extLst>
              <a:ext uri="{FF2B5EF4-FFF2-40B4-BE49-F238E27FC236}">
                <a16:creationId xmlns:a16="http://schemas.microsoft.com/office/drawing/2014/main" id="{1D04FA7A-DC6B-ED5B-FB60-8AFF9884FB0A}"/>
              </a:ext>
            </a:extLst>
          </p:cNvPr>
          <p:cNvSpPr txBox="1"/>
          <p:nvPr/>
        </p:nvSpPr>
        <p:spPr>
          <a:xfrm>
            <a:off x="194785" y="7310512"/>
            <a:ext cx="11997215" cy="6247864"/>
          </a:xfrm>
          <a:prstGeom prst="rect">
            <a:avLst/>
          </a:prstGeom>
          <a:noFill/>
        </p:spPr>
        <p:txBody>
          <a:bodyPr wrap="square" rtlCol="0">
            <a:spAutoFit/>
          </a:bodyPr>
          <a:lstStyle/>
          <a:p>
            <a:pPr algn="just" rtl="0"/>
            <a:r>
              <a:rPr lang="de-DE" sz="4000" dirty="0"/>
              <a:t>Die Regierung plante eine Stadterweiterung in Kairo, um das Problem der informellen Siedlung zu lösen. Neue Gebäude und Wohnungen werden außerhalb des Zentrums von Kairo </a:t>
            </a:r>
            <a:r>
              <a:rPr lang="de-DE" sz="4000" dirty="0">
                <a:latin typeface="Times New Roman" panose="02020603050405020304" pitchFamily="18" charset="0"/>
                <a:cs typeface="Times New Roman" panose="02020603050405020304" pitchFamily="18" charset="0"/>
              </a:rPr>
              <a:t>"</a:t>
            </a:r>
            <a:r>
              <a:rPr lang="de-DE" sz="4000" dirty="0"/>
              <a:t>in New Cairo und Shorouk</a:t>
            </a:r>
            <a:r>
              <a:rPr lang="de-DE" sz="4000" dirty="0">
                <a:latin typeface="Times New Roman" panose="02020603050405020304" pitchFamily="18" charset="0"/>
                <a:cs typeface="Times New Roman" panose="02020603050405020304" pitchFamily="18" charset="0"/>
              </a:rPr>
              <a:t>" </a:t>
            </a:r>
            <a:r>
              <a:rPr lang="de-DE" sz="4000" dirty="0"/>
              <a:t>für Menschen der Mittel- und Oberschicht gebaut.</a:t>
            </a:r>
          </a:p>
          <a:p>
            <a:pPr algn="just" rtl="0"/>
            <a:r>
              <a:rPr lang="de-DE" sz="4000" dirty="0"/>
              <a:t>Ich denke, dass offizielle Wohnungen sollten mit guter Infrastruktur für arme Menschen zu geringen Kosten gebaut werden .Außerdem sollten abseits des überfüllten Kairo neue Städte mit Schulen, Universitäten, Krankenhäusern und allen Dienstleistungen entstehen.</a:t>
            </a:r>
            <a:endParaRPr lang="en-US" sz="4000" dirty="0"/>
          </a:p>
        </p:txBody>
      </p:sp>
      <p:pic>
        <p:nvPicPr>
          <p:cNvPr id="3" name="Picture 2" descr="A picture containing outdoor, sky, building, construction equipment&#10;&#10;Description automatically generated">
            <a:extLst>
              <a:ext uri="{FF2B5EF4-FFF2-40B4-BE49-F238E27FC236}">
                <a16:creationId xmlns:a16="http://schemas.microsoft.com/office/drawing/2014/main" id="{439A52DD-C3F6-5952-562C-8289BC722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75" y="1595639"/>
            <a:ext cx="11497631" cy="5181890"/>
          </a:xfrm>
          <a:prstGeom prst="rect">
            <a:avLst/>
          </a:prstGeom>
        </p:spPr>
      </p:pic>
      <p:sp>
        <p:nvSpPr>
          <p:cNvPr id="4" name="TextBox 3">
            <a:extLst>
              <a:ext uri="{FF2B5EF4-FFF2-40B4-BE49-F238E27FC236}">
                <a16:creationId xmlns:a16="http://schemas.microsoft.com/office/drawing/2014/main" id="{3B360E0B-37D0-D6E7-1CAA-D11F20FA46EA}"/>
              </a:ext>
            </a:extLst>
          </p:cNvPr>
          <p:cNvSpPr txBox="1"/>
          <p:nvPr/>
        </p:nvSpPr>
        <p:spPr>
          <a:xfrm>
            <a:off x="3167743" y="6777529"/>
            <a:ext cx="8223583" cy="461665"/>
          </a:xfrm>
          <a:prstGeom prst="rect">
            <a:avLst/>
          </a:prstGeom>
          <a:noFill/>
        </p:spPr>
        <p:txBody>
          <a:bodyPr wrap="square">
            <a:spAutoFit/>
          </a:bodyPr>
          <a:lstStyle/>
          <a:p>
            <a:r>
              <a:rPr lang="de-DE" sz="2400" dirty="0"/>
              <a:t>Von mir aufgenommenes Foto für Neue Gebäude in New Cairo </a:t>
            </a:r>
            <a:endParaRPr lang="en-US" sz="2400" dirty="0"/>
          </a:p>
        </p:txBody>
      </p:sp>
    </p:spTree>
    <p:extLst>
      <p:ext uri="{BB962C8B-B14F-4D97-AF65-F5344CB8AC3E}">
        <p14:creationId xmlns:p14="http://schemas.microsoft.com/office/powerpoint/2010/main" val="337493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4CE23-6EA3-35A5-9D98-B4DD240CDC19}"/>
              </a:ext>
            </a:extLst>
          </p:cNvPr>
          <p:cNvSpPr>
            <a:spLocks noGrp="1"/>
          </p:cNvSpPr>
          <p:nvPr>
            <p:ph type="title"/>
          </p:nvPr>
        </p:nvSpPr>
        <p:spPr>
          <a:xfrm>
            <a:off x="838200" y="359229"/>
            <a:ext cx="10515600" cy="2651126"/>
          </a:xfrm>
        </p:spPr>
        <p:txBody>
          <a:bodyPr>
            <a:normAutofit fontScale="90000"/>
          </a:bodyPr>
          <a:lstStyle/>
          <a:p>
            <a:pPr algn="ctr"/>
            <a:r>
              <a:rPr lang="en-US" sz="10700" b="1" dirty="0" err="1">
                <a:solidFill>
                  <a:srgbClr val="0070C0"/>
                </a:solidFill>
              </a:rPr>
              <a:t>Fazit</a:t>
            </a:r>
            <a:br>
              <a:rPr lang="en-US" b="1" dirty="0">
                <a:solidFill>
                  <a:schemeClr val="tx2"/>
                </a:solidFill>
              </a:rPr>
            </a:br>
            <a:br>
              <a:rPr lang="en-US" b="1" dirty="0">
                <a:solidFill>
                  <a:schemeClr val="tx2"/>
                </a:solidFill>
              </a:rPr>
            </a:br>
            <a:r>
              <a:rPr lang="en-US" sz="6700" b="1" dirty="0" err="1">
                <a:solidFill>
                  <a:srgbClr val="C00000"/>
                </a:solidFill>
              </a:rPr>
              <a:t>Meine</a:t>
            </a:r>
            <a:r>
              <a:rPr lang="en-US" sz="6700" b="1" dirty="0">
                <a:solidFill>
                  <a:srgbClr val="C00000"/>
                </a:solidFill>
              </a:rPr>
              <a:t> </a:t>
            </a:r>
            <a:r>
              <a:rPr lang="en-US" sz="6700" b="1" dirty="0" err="1">
                <a:solidFill>
                  <a:srgbClr val="C00000"/>
                </a:solidFill>
              </a:rPr>
              <a:t>Morgenstadt</a:t>
            </a:r>
            <a:endParaRPr lang="en-US" sz="6700" b="1" dirty="0">
              <a:solidFill>
                <a:srgbClr val="C00000"/>
              </a:solidFill>
            </a:endParaRPr>
          </a:p>
        </p:txBody>
      </p:sp>
      <p:sp>
        <p:nvSpPr>
          <p:cNvPr id="3" name="Content Placeholder 2">
            <a:extLst>
              <a:ext uri="{FF2B5EF4-FFF2-40B4-BE49-F238E27FC236}">
                <a16:creationId xmlns:a16="http://schemas.microsoft.com/office/drawing/2014/main" id="{C0D0EE6D-805B-A2AC-C500-BC188018B143}"/>
              </a:ext>
            </a:extLst>
          </p:cNvPr>
          <p:cNvSpPr>
            <a:spLocks noGrp="1"/>
          </p:cNvSpPr>
          <p:nvPr>
            <p:ph idx="1"/>
          </p:nvPr>
        </p:nvSpPr>
        <p:spPr>
          <a:xfrm>
            <a:off x="0" y="3890735"/>
            <a:ext cx="11952514" cy="9106807"/>
          </a:xfrm>
        </p:spPr>
        <p:txBody>
          <a:bodyPr>
            <a:noAutofit/>
          </a:bodyPr>
          <a:lstStyle/>
          <a:p>
            <a:pPr algn="just">
              <a:tabLst>
                <a:tab pos="10874375" algn="l"/>
              </a:tabLst>
            </a:pPr>
            <a:r>
              <a:rPr lang="de-DE" sz="4000" dirty="0"/>
              <a:t>Ich habe meine zukünftige Stadt "meine Morgenstadt“ genannt, weil ich hoffe, dass ich finde eines Tages morgens Kairo wie es mir gefällt.</a:t>
            </a:r>
          </a:p>
          <a:p>
            <a:pPr algn="just">
              <a:tabLst>
                <a:tab pos="10874375" algn="l"/>
              </a:tabLst>
            </a:pPr>
            <a:r>
              <a:rPr lang="de-DE" sz="4000" dirty="0"/>
              <a:t>Ich hoffe, dass Kairo wird im Jahr 2050 eine klimafreundliche Stadt mit weniger Müll, weniger Autos und mehr Fahrradwege Fußgängerzone</a:t>
            </a:r>
          </a:p>
          <a:p>
            <a:pPr algn="just">
              <a:tabLst>
                <a:tab pos="10874375" algn="l"/>
              </a:tabLst>
            </a:pPr>
            <a:r>
              <a:rPr lang="de-DE" sz="4000" dirty="0"/>
              <a:t> Wir sollten unsere historischen Orte und unsere Natur zum Beispiel Gärten und den Nil in gutem Zustand schützen.</a:t>
            </a:r>
          </a:p>
          <a:p>
            <a:pPr algn="just">
              <a:tabLst>
                <a:tab pos="10874375" algn="l"/>
              </a:tabLst>
            </a:pPr>
            <a:r>
              <a:rPr lang="de-DE" sz="4000" dirty="0"/>
              <a:t>Kairo in der Zukunft soll grün, leise und sauber für Erholung sein. Am Ende möchte Ich mag meine große Liebe und Verehrung für meine Stadt.</a:t>
            </a:r>
          </a:p>
          <a:p>
            <a:pPr algn="just">
              <a:tabLst>
                <a:tab pos="10874375" algn="l"/>
              </a:tabLst>
            </a:pPr>
            <a:r>
              <a:rPr lang="de-DE" sz="4000" dirty="0"/>
              <a:t>Ich lade alle ein, Kairo zu besuchen und die wunderschöne Natur und Sehenswürdigkeiten zu genießen </a:t>
            </a:r>
          </a:p>
        </p:txBody>
      </p:sp>
    </p:spTree>
    <p:extLst>
      <p:ext uri="{BB962C8B-B14F-4D97-AF65-F5344CB8AC3E}">
        <p14:creationId xmlns:p14="http://schemas.microsoft.com/office/powerpoint/2010/main" val="400132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B52F7A-82EA-4731-C60B-10BD645A3E75}"/>
              </a:ext>
            </a:extLst>
          </p:cNvPr>
          <p:cNvSpPr txBox="1">
            <a:spLocks/>
          </p:cNvSpPr>
          <p:nvPr/>
        </p:nvSpPr>
        <p:spPr>
          <a:xfrm>
            <a:off x="2208917" y="1457076"/>
            <a:ext cx="7774169" cy="974303"/>
          </a:xfrm>
          <a:prstGeom prst="rect">
            <a:avLst/>
          </a:prstGeom>
        </p:spPr>
        <p:txBody>
          <a:bodyPr vert="horz" lIns="157268" tIns="78634" rIns="157268" bIns="78634"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032"/>
              </a:spcAft>
            </a:pPr>
            <a:r>
              <a:rPr lang="en-US" sz="7568" b="1" dirty="0">
                <a:ln>
                  <a:prstDash val="solid"/>
                </a:ln>
                <a:effectLst>
                  <a:outerShdw blurRad="88000" dist="50800" dir="5040000" algn="tl">
                    <a:schemeClr val="accent4">
                      <a:tint val="80000"/>
                      <a:satMod val="250000"/>
                      <a:alpha val="45000"/>
                    </a:schemeClr>
                  </a:outerShdw>
                </a:effectLst>
              </a:rPr>
              <a:t> </a:t>
            </a:r>
            <a:endParaRPr lang="en-US" sz="7568" dirty="0"/>
          </a:p>
        </p:txBody>
      </p:sp>
      <p:sp>
        <p:nvSpPr>
          <p:cNvPr id="7" name="TextBox 6">
            <a:extLst>
              <a:ext uri="{FF2B5EF4-FFF2-40B4-BE49-F238E27FC236}">
                <a16:creationId xmlns:a16="http://schemas.microsoft.com/office/drawing/2014/main" id="{7D585E54-71FA-595A-007D-1DCE6B18E80B}"/>
              </a:ext>
            </a:extLst>
          </p:cNvPr>
          <p:cNvSpPr txBox="1"/>
          <p:nvPr/>
        </p:nvSpPr>
        <p:spPr>
          <a:xfrm>
            <a:off x="313553" y="8097902"/>
            <a:ext cx="11811000" cy="5632311"/>
          </a:xfrm>
          <a:prstGeom prst="rect">
            <a:avLst/>
          </a:prstGeom>
          <a:noFill/>
        </p:spPr>
        <p:txBody>
          <a:bodyPr wrap="square" rtlCol="0">
            <a:spAutoFit/>
          </a:bodyPr>
          <a:lstStyle/>
          <a:p>
            <a:pPr algn="just"/>
            <a:r>
              <a:rPr lang="en-US" sz="3200" dirty="0"/>
              <a:t>	</a:t>
            </a:r>
            <a:r>
              <a:rPr lang="en-US" sz="4000" dirty="0"/>
              <a:t>Kairo </a:t>
            </a:r>
            <a:r>
              <a:rPr lang="en-US" sz="4000" dirty="0" err="1"/>
              <a:t>ist</a:t>
            </a:r>
            <a:r>
              <a:rPr lang="en-US" sz="4000" dirty="0"/>
              <a:t> die </a:t>
            </a:r>
            <a:r>
              <a:rPr lang="en-US" sz="4000" dirty="0" err="1"/>
              <a:t>Hauptstadt</a:t>
            </a:r>
            <a:r>
              <a:rPr lang="en-US" sz="4000" dirty="0"/>
              <a:t> </a:t>
            </a:r>
            <a:r>
              <a:rPr lang="en-US" sz="4000" dirty="0" err="1"/>
              <a:t>Ägyptens</a:t>
            </a:r>
            <a:r>
              <a:rPr lang="en-US" sz="4000" dirty="0"/>
              <a:t> und hat </a:t>
            </a:r>
            <a:r>
              <a:rPr lang="en-US" sz="4000" dirty="0" err="1"/>
              <a:t>mehr</a:t>
            </a:r>
            <a:r>
              <a:rPr lang="en-US" sz="4000" dirty="0"/>
              <a:t> </a:t>
            </a:r>
            <a:r>
              <a:rPr lang="en-US" sz="4000" dirty="0" err="1"/>
              <a:t>als</a:t>
            </a:r>
            <a:r>
              <a:rPr lang="en-US" sz="4000" dirty="0"/>
              <a:t> 10 </a:t>
            </a:r>
            <a:r>
              <a:rPr lang="en-US" sz="4000" dirty="0" err="1"/>
              <a:t>Millionen</a:t>
            </a:r>
            <a:r>
              <a:rPr lang="en-US" sz="4000" dirty="0"/>
              <a:t> </a:t>
            </a:r>
            <a:r>
              <a:rPr lang="en-US" sz="4000" dirty="0" err="1"/>
              <a:t>Einwohner</a:t>
            </a:r>
            <a:r>
              <a:rPr lang="en-US" sz="4000" dirty="0"/>
              <a:t>. Es </a:t>
            </a:r>
            <a:r>
              <a:rPr lang="en-US" sz="4000" dirty="0" err="1"/>
              <a:t>liegt</a:t>
            </a:r>
            <a:r>
              <a:rPr lang="en-US" sz="4000" dirty="0"/>
              <a:t> am Nil und in der </a:t>
            </a:r>
            <a:r>
              <a:rPr lang="en-US" sz="4000" dirty="0" err="1"/>
              <a:t>Nähe</a:t>
            </a:r>
            <a:r>
              <a:rPr lang="en-US" sz="4000" dirty="0"/>
              <a:t> des </a:t>
            </a:r>
            <a:r>
              <a:rPr lang="en-US" sz="4000" dirty="0" err="1"/>
              <a:t>Nildeltas</a:t>
            </a:r>
            <a:r>
              <a:rPr lang="en-US" sz="4000" dirty="0"/>
              <a:t>. </a:t>
            </a:r>
            <a:r>
              <a:rPr lang="de-DE" sz="4000" dirty="0"/>
              <a:t>Kairo ist eine der größten Städte in Afrika und der arabischen Welt.</a:t>
            </a:r>
            <a:endParaRPr lang="en-US" sz="4000" dirty="0"/>
          </a:p>
          <a:p>
            <a:pPr algn="just"/>
            <a:r>
              <a:rPr lang="en-US" sz="4000" dirty="0"/>
              <a:t>	Kairo </a:t>
            </a:r>
            <a:r>
              <a:rPr lang="en-US" sz="4000" dirty="0" err="1"/>
              <a:t>wurde</a:t>
            </a:r>
            <a:r>
              <a:rPr lang="en-US" sz="4000" dirty="0"/>
              <a:t> </a:t>
            </a:r>
            <a:r>
              <a:rPr lang="en-US" sz="4000" dirty="0" err="1"/>
              <a:t>im</a:t>
            </a:r>
            <a:r>
              <a:rPr lang="en-US" sz="4000" dirty="0"/>
              <a:t> </a:t>
            </a:r>
            <a:r>
              <a:rPr lang="en-US" sz="4000" dirty="0" err="1"/>
              <a:t>Jahr</a:t>
            </a:r>
            <a:r>
              <a:rPr lang="en-US" sz="4000" dirty="0"/>
              <a:t> 969 </a:t>
            </a:r>
            <a:r>
              <a:rPr lang="en-US" sz="4000" dirty="0" err="1"/>
              <a:t>gegründet</a:t>
            </a:r>
            <a:r>
              <a:rPr lang="en-US" sz="4000" dirty="0"/>
              <a:t>. Kairo </a:t>
            </a:r>
            <a:r>
              <a:rPr lang="en-US" sz="4000" dirty="0" err="1"/>
              <a:t>ist</a:t>
            </a:r>
            <a:r>
              <a:rPr lang="en-US" sz="4000" dirty="0"/>
              <a:t> </a:t>
            </a:r>
            <a:r>
              <a:rPr lang="en-US" sz="4000" dirty="0" err="1"/>
              <a:t>eine</a:t>
            </a:r>
            <a:r>
              <a:rPr lang="en-US" sz="4000" dirty="0"/>
              <a:t> </a:t>
            </a:r>
            <a:r>
              <a:rPr lang="en-US" sz="4000" dirty="0" err="1"/>
              <a:t>Kulturstadt</a:t>
            </a:r>
            <a:r>
              <a:rPr lang="en-US" sz="4000" dirty="0"/>
              <a:t> und</a:t>
            </a:r>
            <a:r>
              <a:rPr lang="de-DE" sz="4000" dirty="0"/>
              <a:t> eine wunderbare Mischung aus Alt und Neu.</a:t>
            </a:r>
            <a:r>
              <a:rPr lang="en-US" sz="4000" dirty="0"/>
              <a:t> </a:t>
            </a:r>
            <a:r>
              <a:rPr lang="de-DE" sz="4000" dirty="0"/>
              <a:t>In Kairo gibt es viele Sehenswürdigkeiten zum Beispiel schöne Moscheen, Denkmäler und einige Museen.</a:t>
            </a:r>
          </a:p>
        </p:txBody>
      </p:sp>
      <p:pic>
        <p:nvPicPr>
          <p:cNvPr id="2" name="Picture 1" descr="A picture containing building, sky, mosque, outdoor&#10;&#10;Description automatically generated">
            <a:extLst>
              <a:ext uri="{FF2B5EF4-FFF2-40B4-BE49-F238E27FC236}">
                <a16:creationId xmlns:a16="http://schemas.microsoft.com/office/drawing/2014/main" id="{5F9C93B9-1A03-6BEC-F97E-08ED945CC127}"/>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t="9884" r="1090" b="13954"/>
          <a:stretch/>
        </p:blipFill>
        <p:spPr>
          <a:xfrm>
            <a:off x="381000" y="1062234"/>
            <a:ext cx="11430000" cy="6601009"/>
          </a:xfrm>
          <a:prstGeom prst="rect">
            <a:avLst/>
          </a:prstGeom>
        </p:spPr>
      </p:pic>
      <p:sp>
        <p:nvSpPr>
          <p:cNvPr id="3" name="TextBox 2">
            <a:extLst>
              <a:ext uri="{FF2B5EF4-FFF2-40B4-BE49-F238E27FC236}">
                <a16:creationId xmlns:a16="http://schemas.microsoft.com/office/drawing/2014/main" id="{30297DA4-E955-5417-A7E1-2D348FFA7CD6}"/>
              </a:ext>
            </a:extLst>
          </p:cNvPr>
          <p:cNvSpPr txBox="1"/>
          <p:nvPr/>
        </p:nvSpPr>
        <p:spPr>
          <a:xfrm rot="10800000" flipV="1">
            <a:off x="954504" y="7636237"/>
            <a:ext cx="11430001" cy="461665"/>
          </a:xfrm>
          <a:prstGeom prst="rect">
            <a:avLst/>
          </a:prstGeom>
          <a:noFill/>
        </p:spPr>
        <p:txBody>
          <a:bodyPr wrap="square" rtlCol="0">
            <a:spAutoFit/>
          </a:bodyPr>
          <a:lstStyle/>
          <a:p>
            <a:r>
              <a:rPr lang="de-DE" sz="2400" dirty="0"/>
              <a:t>Von mir aufgenommenes Foto für die Mohamed-Ali-Moschee in der Zitadelle Salah El-Din</a:t>
            </a:r>
            <a:endParaRPr lang="en-US" sz="2400" dirty="0"/>
          </a:p>
        </p:txBody>
      </p:sp>
      <p:sp>
        <p:nvSpPr>
          <p:cNvPr id="4" name="Rectangle 3">
            <a:extLst>
              <a:ext uri="{FF2B5EF4-FFF2-40B4-BE49-F238E27FC236}">
                <a16:creationId xmlns:a16="http://schemas.microsoft.com/office/drawing/2014/main" id="{F940A574-A389-6345-5028-DC35BF3F5C7A}"/>
              </a:ext>
            </a:extLst>
          </p:cNvPr>
          <p:cNvSpPr/>
          <p:nvPr/>
        </p:nvSpPr>
        <p:spPr>
          <a:xfrm>
            <a:off x="3865594" y="167312"/>
            <a:ext cx="4106098"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 </a:t>
            </a:r>
          </a:p>
        </p:txBody>
      </p:sp>
      <p:sp>
        <p:nvSpPr>
          <p:cNvPr id="5" name="Rectangle 4">
            <a:extLst>
              <a:ext uri="{FF2B5EF4-FFF2-40B4-BE49-F238E27FC236}">
                <a16:creationId xmlns:a16="http://schemas.microsoft.com/office/drawing/2014/main" id="{D715838E-5170-4C31-E055-F79308EC5884}"/>
              </a:ext>
            </a:extLst>
          </p:cNvPr>
          <p:cNvSpPr/>
          <p:nvPr/>
        </p:nvSpPr>
        <p:spPr>
          <a:xfrm>
            <a:off x="2955011" y="95070"/>
            <a:ext cx="5927264" cy="1015663"/>
          </a:xfrm>
          <a:prstGeom prst="rect">
            <a:avLst/>
          </a:prstGeom>
          <a:noFill/>
        </p:spPr>
        <p:txBody>
          <a:bodyPr wrap="none" lIns="91440" tIns="45720" rIns="91440" bIns="45720">
            <a:spAutoFit/>
          </a:bodyPr>
          <a:lstStyle/>
          <a:p>
            <a:pPr algn="ctr"/>
            <a:r>
              <a:rPr lang="en-US" sz="6000" b="1" dirty="0" err="1">
                <a:ln w="0"/>
                <a:solidFill>
                  <a:srgbClr val="C00000"/>
                </a:solidFill>
                <a:effectLst>
                  <a:outerShdw blurRad="38100" dist="25400" dir="5400000" algn="ctr" rotWithShape="0">
                    <a:srgbClr val="6E747A">
                      <a:alpha val="43000"/>
                    </a:srgbClr>
                  </a:outerShdw>
                </a:effectLst>
              </a:rPr>
              <a:t>Meine</a:t>
            </a:r>
            <a:r>
              <a:rPr lang="en-US" sz="6000" b="1" dirty="0">
                <a:ln w="0"/>
                <a:solidFill>
                  <a:srgbClr val="C00000"/>
                </a:solidFill>
                <a:effectLst>
                  <a:outerShdw blurRad="38100" dist="25400" dir="5400000" algn="ctr" rotWithShape="0">
                    <a:srgbClr val="6E747A">
                      <a:alpha val="43000"/>
                    </a:srgbClr>
                  </a:outerShdw>
                </a:effectLst>
              </a:rPr>
              <a:t> Stadt Kairo</a:t>
            </a:r>
            <a:endParaRPr lang="en-US" sz="6000" b="1" cap="none" spc="0" dirty="0">
              <a:ln w="0"/>
              <a:solidFill>
                <a:srgbClr val="C0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9201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61AA7-93EF-8D7F-9DE5-7D7B3ECBD1DF}"/>
              </a:ext>
            </a:extLst>
          </p:cNvPr>
          <p:cNvSpPr txBox="1"/>
          <p:nvPr/>
        </p:nvSpPr>
        <p:spPr>
          <a:xfrm>
            <a:off x="278851" y="8646963"/>
            <a:ext cx="11634298" cy="5078313"/>
          </a:xfrm>
          <a:prstGeom prst="rect">
            <a:avLst/>
          </a:prstGeom>
          <a:noFill/>
        </p:spPr>
        <p:txBody>
          <a:bodyPr wrap="square" rtlCol="0">
            <a:spAutoFit/>
          </a:bodyPr>
          <a:lstStyle/>
          <a:p>
            <a:pPr lvl="0" algn="just"/>
            <a:r>
              <a:rPr lang="de-DE" sz="3600" dirty="0"/>
              <a:t>Kairo gefällt mir wegen seiner islamischen Architektur. Kairo ist als "Stadt der tausend Minarette" bekannt, weil es viele Moscheen gibt. Dies ist die Al-Azhar-Moschee, eine der ältesten Moscheen im historischen islamischen Zentrum von Kairo.Die Al-Azhar-Moschee wurde im Jahr 971 gebaut. In den Kuppeln und Minaretten können Sie wunderbare Architektur bewundern. Sie können verschiedene historische Orte in Kairo besuchen. Ich hoffe, dass diese historischen Orte in unserer zukünftigen Stadt erhalten bleiben</a:t>
            </a:r>
            <a:r>
              <a:rPr lang="en-US" sz="3600" dirty="0"/>
              <a:t>.</a:t>
            </a:r>
            <a:endParaRPr lang="de-DE" sz="3600" dirty="0"/>
          </a:p>
        </p:txBody>
      </p:sp>
      <p:pic>
        <p:nvPicPr>
          <p:cNvPr id="7" name="Picture 6" descr="A picture containing building, sky, outdoor, cloud&#10;&#10;Description automatically generated">
            <a:extLst>
              <a:ext uri="{FF2B5EF4-FFF2-40B4-BE49-F238E27FC236}">
                <a16:creationId xmlns:a16="http://schemas.microsoft.com/office/drawing/2014/main" id="{94DB81DA-BDB7-95C7-3879-265771CD4E5B}"/>
              </a:ext>
            </a:extLst>
          </p:cNvPr>
          <p:cNvPicPr>
            <a:picLocks noChangeAspect="1"/>
          </p:cNvPicPr>
          <p:nvPr/>
        </p:nvPicPr>
        <p:blipFill rotWithShape="1">
          <a:blip r:embed="rId2">
            <a:extLst>
              <a:ext uri="{28A0092B-C50C-407E-A947-70E740481C1C}">
                <a14:useLocalDpi xmlns:a14="http://schemas.microsoft.com/office/drawing/2010/main" val="0"/>
              </a:ext>
            </a:extLst>
          </a:blip>
          <a:srcRect t="15258" r="1619" b="4489"/>
          <a:stretch/>
        </p:blipFill>
        <p:spPr>
          <a:xfrm>
            <a:off x="381000" y="1127522"/>
            <a:ext cx="11244943" cy="6856752"/>
          </a:xfrm>
          <a:prstGeom prst="rect">
            <a:avLst/>
          </a:prstGeom>
        </p:spPr>
      </p:pic>
      <p:sp>
        <p:nvSpPr>
          <p:cNvPr id="4" name="TextBox 3">
            <a:extLst>
              <a:ext uri="{FF2B5EF4-FFF2-40B4-BE49-F238E27FC236}">
                <a16:creationId xmlns:a16="http://schemas.microsoft.com/office/drawing/2014/main" id="{5C69C564-5A3F-C7B7-0C89-4D0E391208D5}"/>
              </a:ext>
            </a:extLst>
          </p:cNvPr>
          <p:cNvSpPr txBox="1"/>
          <p:nvPr/>
        </p:nvSpPr>
        <p:spPr>
          <a:xfrm rot="10800000" flipV="1">
            <a:off x="4699554" y="8084786"/>
            <a:ext cx="7500257" cy="461665"/>
          </a:xfrm>
          <a:prstGeom prst="rect">
            <a:avLst/>
          </a:prstGeom>
          <a:noFill/>
        </p:spPr>
        <p:txBody>
          <a:bodyPr wrap="square" rtlCol="0">
            <a:spAutoFit/>
          </a:bodyPr>
          <a:lstStyle/>
          <a:p>
            <a:r>
              <a:rPr lang="de-DE" sz="2400" dirty="0"/>
              <a:t>Von mir aufgenommenes Foto für die Al-Azhar-Moschee</a:t>
            </a:r>
            <a:endParaRPr lang="en-US" sz="2400" dirty="0"/>
          </a:p>
        </p:txBody>
      </p:sp>
      <p:sp>
        <p:nvSpPr>
          <p:cNvPr id="6" name="TextBox 5">
            <a:extLst>
              <a:ext uri="{FF2B5EF4-FFF2-40B4-BE49-F238E27FC236}">
                <a16:creationId xmlns:a16="http://schemas.microsoft.com/office/drawing/2014/main" id="{50CAC7F4-72F9-340C-DEFA-2996CE8980BE}"/>
              </a:ext>
            </a:extLst>
          </p:cNvPr>
          <p:cNvSpPr txBox="1"/>
          <p:nvPr/>
        </p:nvSpPr>
        <p:spPr>
          <a:xfrm>
            <a:off x="3065772" y="0"/>
            <a:ext cx="7112944" cy="1350128"/>
          </a:xfrm>
          <a:prstGeom prst="rect">
            <a:avLst/>
          </a:prstGeom>
        </p:spPr>
        <p:txBody>
          <a:bodyPr vert="horz" lIns="157268" tIns="78634" rIns="157268" bIns="78634" rtlCol="0" anchor="ctr">
            <a:noAutofit/>
          </a:bodyPr>
          <a:lstStyle/>
          <a:p>
            <a:pPr algn="ctr">
              <a:lnSpc>
                <a:spcPct val="90000"/>
              </a:lnSpc>
              <a:spcBef>
                <a:spcPct val="0"/>
              </a:spcBef>
              <a:spcAft>
                <a:spcPts val="1032"/>
              </a:spcAft>
              <a:defRPr/>
            </a:pPr>
            <a:endParaRPr lang="en-US" sz="6600" dirty="0">
              <a:solidFill>
                <a:srgbClr val="C00000"/>
              </a:solidFill>
              <a:latin typeface="+mj-lt"/>
              <a:ea typeface="+mj-ea"/>
              <a:cs typeface="+mj-cs"/>
            </a:endParaRPr>
          </a:p>
        </p:txBody>
      </p:sp>
      <p:sp>
        <p:nvSpPr>
          <p:cNvPr id="3" name="Rectangle 2">
            <a:extLst>
              <a:ext uri="{FF2B5EF4-FFF2-40B4-BE49-F238E27FC236}">
                <a16:creationId xmlns:a16="http://schemas.microsoft.com/office/drawing/2014/main" id="{6E30955C-83CC-C959-4CD7-85D80399B8B5}"/>
              </a:ext>
            </a:extLst>
          </p:cNvPr>
          <p:cNvSpPr/>
          <p:nvPr/>
        </p:nvSpPr>
        <p:spPr>
          <a:xfrm>
            <a:off x="3065772" y="73826"/>
            <a:ext cx="5383911" cy="1938992"/>
          </a:xfrm>
          <a:prstGeom prst="rect">
            <a:avLst/>
          </a:prstGeom>
          <a:noFill/>
        </p:spPr>
        <p:txBody>
          <a:bodyPr wrap="none" lIns="91440" tIns="45720" rIns="91440" bIns="45720">
            <a:spAutoFit/>
          </a:bodyPr>
          <a:lstStyle/>
          <a:p>
            <a:pPr algn="ctr"/>
            <a:r>
              <a:rPr lang="en-US" sz="6000" b="1" dirty="0" err="1">
                <a:ln>
                  <a:prstDash val="solid"/>
                </a:ln>
                <a:solidFill>
                  <a:srgbClr val="C00000"/>
                </a:solidFill>
                <a:effectLst>
                  <a:outerShdw blurRad="38100" dist="38100" dir="2700000" algn="tl">
                    <a:srgbClr val="000000">
                      <a:alpha val="43137"/>
                    </a:srgbClr>
                  </a:outerShdw>
                </a:effectLst>
                <a:latin typeface="+mj-lt"/>
                <a:ea typeface="+mj-ea"/>
                <a:cs typeface="+mj-cs"/>
              </a:rPr>
              <a:t>Historische</a:t>
            </a:r>
            <a:r>
              <a:rPr lang="en-US" sz="6000" b="1" dirty="0">
                <a:ln>
                  <a:prstDash val="solid"/>
                </a:ln>
                <a:solidFill>
                  <a:srgbClr val="C00000"/>
                </a:solidFill>
                <a:effectLst>
                  <a:outerShdw blurRad="38100" dist="38100" dir="2700000" algn="tl">
                    <a:srgbClr val="000000">
                      <a:alpha val="43137"/>
                    </a:srgbClr>
                  </a:outerShdw>
                </a:effectLst>
                <a:latin typeface="+mj-lt"/>
                <a:ea typeface="+mj-ea"/>
                <a:cs typeface="+mj-cs"/>
              </a:rPr>
              <a:t> Stadt</a:t>
            </a:r>
            <a:endParaRPr lang="en-US" sz="6000" b="1" dirty="0">
              <a:solidFill>
                <a:srgbClr val="C00000"/>
              </a:solidFill>
              <a:effectLst>
                <a:outerShdw blurRad="38100" dist="38100" dir="2700000" algn="tl">
                  <a:srgbClr val="000000">
                    <a:alpha val="43137"/>
                  </a:srgbClr>
                </a:outerShdw>
              </a:effectLst>
              <a:latin typeface="+mj-lt"/>
              <a:ea typeface="+mj-ea"/>
              <a:cs typeface="+mj-cs"/>
            </a:endParaRPr>
          </a:p>
          <a:p>
            <a:pPr algn="ctr"/>
            <a:endParaRPr lang="en-US" sz="6000" b="1" cap="none" spc="0" dirty="0">
              <a:ln w="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3173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FAC4A6-430E-A55A-1221-BF4EFA74F8DB}"/>
              </a:ext>
            </a:extLst>
          </p:cNvPr>
          <p:cNvSpPr txBox="1"/>
          <p:nvPr/>
        </p:nvSpPr>
        <p:spPr>
          <a:xfrm>
            <a:off x="3306147" y="0"/>
            <a:ext cx="5500712" cy="1350128"/>
          </a:xfrm>
          <a:prstGeom prst="rect">
            <a:avLst/>
          </a:prstGeom>
        </p:spPr>
        <p:txBody>
          <a:bodyPr vert="horz" lIns="157268" tIns="78634" rIns="157268" bIns="78634" rtlCol="0" anchor="ctr">
            <a:noAutofit/>
          </a:bodyPr>
          <a:lstStyle/>
          <a:p>
            <a:pPr algn="ctr">
              <a:lnSpc>
                <a:spcPct val="90000"/>
              </a:lnSpc>
              <a:spcBef>
                <a:spcPct val="0"/>
              </a:spcBef>
              <a:spcAft>
                <a:spcPts val="1032"/>
              </a:spcAft>
              <a:defRPr/>
            </a:pPr>
            <a:endParaRPr lang="en-US" sz="6000" b="1" dirty="0">
              <a:ln>
                <a:prstDash val="solid"/>
              </a:ln>
              <a:solidFill>
                <a:srgbClr val="C00000"/>
              </a:solidFill>
              <a:effectLst>
                <a:outerShdw blurRad="88000" dist="50800" dir="5040000" algn="tl">
                  <a:srgbClr val="8064A2">
                    <a:tint val="80000"/>
                    <a:satMod val="250000"/>
                    <a:alpha val="45000"/>
                  </a:srgbClr>
                </a:outerShdw>
              </a:effectLst>
              <a:latin typeface="+mj-lt"/>
              <a:ea typeface="+mj-ea"/>
              <a:cs typeface="+mj-cs"/>
            </a:endParaRPr>
          </a:p>
          <a:p>
            <a:pPr algn="ctr">
              <a:lnSpc>
                <a:spcPct val="90000"/>
              </a:lnSpc>
              <a:spcBef>
                <a:spcPct val="0"/>
              </a:spcBef>
              <a:spcAft>
                <a:spcPts val="1032"/>
              </a:spcAft>
              <a:defRPr/>
            </a:pPr>
            <a:r>
              <a:rPr lang="en-US" sz="6000" b="1" dirty="0" err="1">
                <a:ln>
                  <a:prstDash val="solid"/>
                </a:ln>
                <a:solidFill>
                  <a:srgbClr val="C00000"/>
                </a:solidFill>
                <a:effectLst>
                  <a:outerShdw blurRad="88000" dist="50800" dir="5040000" algn="tl">
                    <a:srgbClr val="8064A2">
                      <a:tint val="80000"/>
                      <a:satMod val="250000"/>
                      <a:alpha val="45000"/>
                    </a:srgbClr>
                  </a:outerShdw>
                </a:effectLst>
                <a:latin typeface="+mj-lt"/>
                <a:ea typeface="+mj-ea"/>
                <a:cs typeface="+mj-cs"/>
              </a:rPr>
              <a:t>Grüne</a:t>
            </a:r>
            <a:r>
              <a:rPr lang="en-US" sz="6000" b="1" dirty="0">
                <a:ln>
                  <a:prstDash val="solid"/>
                </a:ln>
                <a:solidFill>
                  <a:srgbClr val="C00000"/>
                </a:solidFill>
                <a:effectLst>
                  <a:outerShdw blurRad="88000" dist="50800" dir="5040000" algn="tl">
                    <a:srgbClr val="8064A2">
                      <a:tint val="80000"/>
                      <a:satMod val="250000"/>
                      <a:alpha val="45000"/>
                    </a:srgbClr>
                  </a:outerShdw>
                </a:effectLst>
                <a:latin typeface="+mj-lt"/>
                <a:ea typeface="+mj-ea"/>
                <a:cs typeface="+mj-cs"/>
              </a:rPr>
              <a:t> Stadt </a:t>
            </a:r>
          </a:p>
          <a:p>
            <a:pPr algn="ctr">
              <a:lnSpc>
                <a:spcPct val="90000"/>
              </a:lnSpc>
              <a:spcBef>
                <a:spcPct val="0"/>
              </a:spcBef>
              <a:spcAft>
                <a:spcPts val="1032"/>
              </a:spcAft>
            </a:pPr>
            <a:endParaRPr lang="en-US" sz="6000" dirty="0">
              <a:solidFill>
                <a:srgbClr val="C00000"/>
              </a:solidFill>
              <a:latin typeface="+mj-lt"/>
              <a:ea typeface="+mj-ea"/>
              <a:cs typeface="+mj-cs"/>
            </a:endParaRPr>
          </a:p>
        </p:txBody>
      </p:sp>
      <p:pic>
        <p:nvPicPr>
          <p:cNvPr id="5" name="Picture 4" descr="A view of a city from a hill&#10;&#10;Description automatically generated with low confidence">
            <a:extLst>
              <a:ext uri="{FF2B5EF4-FFF2-40B4-BE49-F238E27FC236}">
                <a16:creationId xmlns:a16="http://schemas.microsoft.com/office/drawing/2014/main" id="{1E767559-7955-50C6-055F-21F1990B2F4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4000"/>
                    </a14:imgEffect>
                  </a14:imgLayer>
                </a14:imgProps>
              </a:ext>
              <a:ext uri="{28A0092B-C50C-407E-A947-70E740481C1C}">
                <a14:useLocalDpi xmlns:a14="http://schemas.microsoft.com/office/drawing/2010/main" val="0"/>
              </a:ext>
            </a:extLst>
          </a:blip>
          <a:srcRect l="-1" t="13050" r="-1188"/>
          <a:stretch/>
        </p:blipFill>
        <p:spPr>
          <a:xfrm>
            <a:off x="446313" y="1334740"/>
            <a:ext cx="11565846" cy="6678341"/>
          </a:xfrm>
          <a:prstGeom prst="rect">
            <a:avLst/>
          </a:prstGeom>
        </p:spPr>
      </p:pic>
      <p:sp>
        <p:nvSpPr>
          <p:cNvPr id="6" name="TextBox 5">
            <a:extLst>
              <a:ext uri="{FF2B5EF4-FFF2-40B4-BE49-F238E27FC236}">
                <a16:creationId xmlns:a16="http://schemas.microsoft.com/office/drawing/2014/main" id="{1D04FA7A-DC6B-ED5B-FB60-8AFF9884FB0A}"/>
              </a:ext>
            </a:extLst>
          </p:cNvPr>
          <p:cNvSpPr txBox="1"/>
          <p:nvPr/>
        </p:nvSpPr>
        <p:spPr>
          <a:xfrm>
            <a:off x="195308" y="8475905"/>
            <a:ext cx="11801383" cy="5760551"/>
          </a:xfrm>
          <a:prstGeom prst="rect">
            <a:avLst/>
          </a:prstGeom>
          <a:noFill/>
        </p:spPr>
        <p:txBody>
          <a:bodyPr wrap="square" rtlCol="0">
            <a:spAutoFit/>
          </a:bodyPr>
          <a:lstStyle/>
          <a:p>
            <a:pPr algn="just" defTabSz="1289595">
              <a:spcAft>
                <a:spcPts val="1032"/>
              </a:spcAft>
            </a:pPr>
            <a:r>
              <a:rPr lang="de-DE" sz="4000" dirty="0"/>
              <a:t>Ein Vorteil von Kairo ist, dass es viele Gärten gibt mit vielen Bäumen und Blumen. Das ist der Al-Azhar-Park. Es ist ein öffentlicher Park im historischen Kairo. </a:t>
            </a:r>
            <a:r>
              <a:rPr lang="en-US" sz="4000" dirty="0"/>
              <a:t>Die </a:t>
            </a:r>
            <a:r>
              <a:rPr lang="en-US" sz="4000" dirty="0" err="1"/>
              <a:t>landschaft</a:t>
            </a:r>
            <a:r>
              <a:rPr lang="en-US" sz="4000" dirty="0"/>
              <a:t> </a:t>
            </a:r>
            <a:r>
              <a:rPr lang="en-US" sz="4000" dirty="0" err="1"/>
              <a:t>ist</a:t>
            </a:r>
            <a:r>
              <a:rPr lang="en-US" sz="4000" dirty="0"/>
              <a:t> malerisch.</a:t>
            </a:r>
            <a:r>
              <a:rPr lang="de-DE" sz="4000" dirty="0"/>
              <a:t> Pflanzen verbessern das Klima, weil sie den Sauerstoffgehalt erhöhen und die Temperatur senken. Man kann die frische Luft genießen. Wir sollten mehr Bäume für unsere zukünftige Stadt pflanzen.</a:t>
            </a:r>
            <a:endParaRPr lang="en-US" sz="4000" dirty="0"/>
          </a:p>
          <a:p>
            <a:pPr algn="just">
              <a:spcAft>
                <a:spcPts val="1032"/>
              </a:spcAft>
            </a:pPr>
            <a:endParaRPr lang="en-US" sz="4000" dirty="0"/>
          </a:p>
        </p:txBody>
      </p:sp>
      <p:sp>
        <p:nvSpPr>
          <p:cNvPr id="2" name="TextBox 1">
            <a:extLst>
              <a:ext uri="{FF2B5EF4-FFF2-40B4-BE49-F238E27FC236}">
                <a16:creationId xmlns:a16="http://schemas.microsoft.com/office/drawing/2014/main" id="{FAEA352A-3230-4CC7-88AC-CD9B1453BD09}"/>
              </a:ext>
            </a:extLst>
          </p:cNvPr>
          <p:cNvSpPr txBox="1"/>
          <p:nvPr/>
        </p:nvSpPr>
        <p:spPr>
          <a:xfrm rot="10800000" flipV="1">
            <a:off x="5192486" y="8014239"/>
            <a:ext cx="7228748" cy="461665"/>
          </a:xfrm>
          <a:prstGeom prst="rect">
            <a:avLst/>
          </a:prstGeom>
          <a:noFill/>
        </p:spPr>
        <p:txBody>
          <a:bodyPr wrap="square" rtlCol="0">
            <a:spAutoFit/>
          </a:bodyPr>
          <a:lstStyle/>
          <a:p>
            <a:r>
              <a:rPr lang="de-DE" sz="2400" dirty="0"/>
              <a:t>Von mir aufgenommenes Foto für den Al-Azhar-Park</a:t>
            </a:r>
            <a:endParaRPr lang="en-US" sz="2400" dirty="0"/>
          </a:p>
        </p:txBody>
      </p:sp>
    </p:spTree>
    <p:extLst>
      <p:ext uri="{BB962C8B-B14F-4D97-AF65-F5344CB8AC3E}">
        <p14:creationId xmlns:p14="http://schemas.microsoft.com/office/powerpoint/2010/main" val="381172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at on the water&#10;&#10;Description automatically generated with low confidence">
            <a:extLst>
              <a:ext uri="{FF2B5EF4-FFF2-40B4-BE49-F238E27FC236}">
                <a16:creationId xmlns:a16="http://schemas.microsoft.com/office/drawing/2014/main" id="{021ECB2D-D6FF-DB01-ADBF-647554C9B430}"/>
              </a:ext>
            </a:extLst>
          </p:cNvPr>
          <p:cNvPicPr>
            <a:picLocks noChangeAspect="1"/>
          </p:cNvPicPr>
          <p:nvPr/>
        </p:nvPicPr>
        <p:blipFill rotWithShape="1">
          <a:blip r:embed="rId2">
            <a:extLst>
              <a:ext uri="{28A0092B-C50C-407E-A947-70E740481C1C}">
                <a14:useLocalDpi xmlns:a14="http://schemas.microsoft.com/office/drawing/2010/main" val="0"/>
              </a:ext>
            </a:extLst>
          </a:blip>
          <a:srcRect l="1" t="32722" r="1278"/>
          <a:stretch/>
        </p:blipFill>
        <p:spPr>
          <a:xfrm>
            <a:off x="477252" y="1699600"/>
            <a:ext cx="11237495" cy="5743658"/>
          </a:xfrm>
          <a:prstGeom prst="rect">
            <a:avLst/>
          </a:prstGeom>
        </p:spPr>
      </p:pic>
      <p:sp>
        <p:nvSpPr>
          <p:cNvPr id="2" name="TextBox 1">
            <a:extLst>
              <a:ext uri="{FF2B5EF4-FFF2-40B4-BE49-F238E27FC236}">
                <a16:creationId xmlns:a16="http://schemas.microsoft.com/office/drawing/2014/main" id="{4CD16713-40FA-5DB0-E711-EC76FB493F24}"/>
              </a:ext>
            </a:extLst>
          </p:cNvPr>
          <p:cNvSpPr txBox="1"/>
          <p:nvPr/>
        </p:nvSpPr>
        <p:spPr>
          <a:xfrm>
            <a:off x="164122" y="8099975"/>
            <a:ext cx="11550625" cy="5632311"/>
          </a:xfrm>
          <a:prstGeom prst="rect">
            <a:avLst/>
          </a:prstGeom>
          <a:noFill/>
        </p:spPr>
        <p:txBody>
          <a:bodyPr wrap="square" rtlCol="0">
            <a:spAutoFit/>
          </a:bodyPr>
          <a:lstStyle/>
          <a:p>
            <a:pPr algn="just" rtl="0"/>
            <a:r>
              <a:rPr lang="de-DE" sz="4000" dirty="0"/>
              <a:t>Noch eine große Sehenswürdigkeit in der Stadt Kairo ist der Nil. Man Kann eine Schiffahrt machen auf dem Nil. Man kann den Sonnenuntergang auf dem Nil genießen. Ich bin der meinung, dass der Nil ist in Zukunft sehr wichtig. Ohne den Nil können wir nicht leben. Es ist eine wichtige Wasserquelle und ohne Wasser werden Pflanzen, Tiere und Menschen sterben. Der Nil ist das Geheimnis des Lebens in Gegenwart und Zukunft.</a:t>
            </a:r>
            <a:endParaRPr lang="ar-EG" sz="4000" dirty="0"/>
          </a:p>
        </p:txBody>
      </p:sp>
      <p:sp>
        <p:nvSpPr>
          <p:cNvPr id="5" name="TextBox 4">
            <a:extLst>
              <a:ext uri="{FF2B5EF4-FFF2-40B4-BE49-F238E27FC236}">
                <a16:creationId xmlns:a16="http://schemas.microsoft.com/office/drawing/2014/main" id="{36084247-2B7F-FFD9-A7E7-4AAA20F5DFD0}"/>
              </a:ext>
            </a:extLst>
          </p:cNvPr>
          <p:cNvSpPr txBox="1"/>
          <p:nvPr/>
        </p:nvSpPr>
        <p:spPr>
          <a:xfrm>
            <a:off x="3070091" y="140994"/>
            <a:ext cx="5500712" cy="1350128"/>
          </a:xfrm>
          <a:prstGeom prst="rect">
            <a:avLst/>
          </a:prstGeom>
        </p:spPr>
        <p:txBody>
          <a:bodyPr vert="horz" lIns="157268" tIns="78634" rIns="157268" bIns="78634" rtlCol="0" anchor="ctr">
            <a:noAutofit/>
          </a:bodyPr>
          <a:lstStyle/>
          <a:p>
            <a:pPr algn="ctr">
              <a:lnSpc>
                <a:spcPct val="90000"/>
              </a:lnSpc>
              <a:spcBef>
                <a:spcPct val="0"/>
              </a:spcBef>
              <a:spcAft>
                <a:spcPts val="1032"/>
              </a:spcAft>
              <a:defRPr/>
            </a:pPr>
            <a:r>
              <a:rPr lang="en-US" sz="6000" b="1" dirty="0">
                <a:ln>
                  <a:prstDash val="solid"/>
                </a:ln>
                <a:solidFill>
                  <a:srgbClr val="C00000"/>
                </a:solidFill>
                <a:effectLst>
                  <a:outerShdw blurRad="88000" dist="50800" dir="5040000" algn="tl">
                    <a:srgbClr val="8064A2">
                      <a:tint val="80000"/>
                      <a:satMod val="250000"/>
                      <a:alpha val="45000"/>
                    </a:srgbClr>
                  </a:outerShdw>
                </a:effectLst>
                <a:latin typeface="+mj-lt"/>
                <a:ea typeface="+mj-ea"/>
                <a:cs typeface="+mj-cs"/>
              </a:rPr>
              <a:t>Der Nil</a:t>
            </a:r>
            <a:endParaRPr lang="en-US" sz="6000" dirty="0">
              <a:solidFill>
                <a:srgbClr val="C00000"/>
              </a:solidFill>
              <a:latin typeface="+mj-lt"/>
              <a:ea typeface="+mj-ea"/>
              <a:cs typeface="+mj-cs"/>
            </a:endParaRPr>
          </a:p>
        </p:txBody>
      </p:sp>
      <p:sp>
        <p:nvSpPr>
          <p:cNvPr id="6" name="TextBox 5">
            <a:extLst>
              <a:ext uri="{FF2B5EF4-FFF2-40B4-BE49-F238E27FC236}">
                <a16:creationId xmlns:a16="http://schemas.microsoft.com/office/drawing/2014/main" id="{FBF5504B-07FF-4C25-8430-AF3E310A83A8}"/>
              </a:ext>
            </a:extLst>
          </p:cNvPr>
          <p:cNvSpPr txBox="1"/>
          <p:nvPr/>
        </p:nvSpPr>
        <p:spPr>
          <a:xfrm rot="10800000" flipV="1">
            <a:off x="5192485" y="7620959"/>
            <a:ext cx="6659545" cy="461665"/>
          </a:xfrm>
          <a:prstGeom prst="rect">
            <a:avLst/>
          </a:prstGeom>
          <a:noFill/>
        </p:spPr>
        <p:txBody>
          <a:bodyPr wrap="square" rtlCol="0">
            <a:spAutoFit/>
          </a:bodyPr>
          <a:lstStyle/>
          <a:p>
            <a:r>
              <a:rPr lang="de-DE" sz="2400" dirty="0"/>
              <a:t>Von mir aufgenommenes Foto für den Nil in Maadi</a:t>
            </a:r>
            <a:endParaRPr lang="en-US" sz="2400" dirty="0"/>
          </a:p>
        </p:txBody>
      </p:sp>
    </p:spTree>
    <p:extLst>
      <p:ext uri="{BB962C8B-B14F-4D97-AF65-F5344CB8AC3E}">
        <p14:creationId xmlns:p14="http://schemas.microsoft.com/office/powerpoint/2010/main" val="1179876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rking lot full of cars&#10;&#10;Description automatically generated with medium confidence">
            <a:extLst>
              <a:ext uri="{FF2B5EF4-FFF2-40B4-BE49-F238E27FC236}">
                <a16:creationId xmlns:a16="http://schemas.microsoft.com/office/drawing/2014/main" id="{C9061BC3-52DF-212F-C731-EEF8FFCB7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16393"/>
            <a:ext cx="11430000" cy="5151409"/>
          </a:xfrm>
          <a:prstGeom prst="rect">
            <a:avLst/>
          </a:prstGeom>
        </p:spPr>
      </p:pic>
      <p:sp>
        <p:nvSpPr>
          <p:cNvPr id="3" name="TextBox 2">
            <a:extLst>
              <a:ext uri="{FF2B5EF4-FFF2-40B4-BE49-F238E27FC236}">
                <a16:creationId xmlns:a16="http://schemas.microsoft.com/office/drawing/2014/main" id="{668B1791-E0BA-F3A3-0C64-AB6442A90BA0}"/>
              </a:ext>
            </a:extLst>
          </p:cNvPr>
          <p:cNvSpPr txBox="1"/>
          <p:nvPr/>
        </p:nvSpPr>
        <p:spPr>
          <a:xfrm>
            <a:off x="381000" y="8154762"/>
            <a:ext cx="11430000" cy="4401205"/>
          </a:xfrm>
          <a:prstGeom prst="rect">
            <a:avLst/>
          </a:prstGeom>
          <a:noFill/>
        </p:spPr>
        <p:txBody>
          <a:bodyPr wrap="square" rtlCol="0">
            <a:spAutoFit/>
          </a:bodyPr>
          <a:lstStyle/>
          <a:p>
            <a:pPr algn="just"/>
            <a:r>
              <a:rPr lang="en-US" sz="4000" dirty="0"/>
              <a:t>Ein </a:t>
            </a:r>
            <a:r>
              <a:rPr lang="en-US" sz="4000" dirty="0" err="1"/>
              <a:t>nachteil</a:t>
            </a:r>
            <a:r>
              <a:rPr lang="en-US" sz="4000" dirty="0"/>
              <a:t> von Kairo </a:t>
            </a:r>
            <a:r>
              <a:rPr lang="en-US" sz="4000" dirty="0" err="1"/>
              <a:t>ist</a:t>
            </a:r>
            <a:r>
              <a:rPr lang="en-US" sz="4000" dirty="0"/>
              <a:t>, </a:t>
            </a:r>
            <a:r>
              <a:rPr lang="en-US" sz="4000" dirty="0" err="1"/>
              <a:t>dass</a:t>
            </a:r>
            <a:r>
              <a:rPr lang="en-US" sz="4000" dirty="0"/>
              <a:t> es </a:t>
            </a:r>
            <a:r>
              <a:rPr lang="en-US" sz="4000" dirty="0" err="1"/>
              <a:t>viele</a:t>
            </a:r>
            <a:r>
              <a:rPr lang="en-US" sz="4000" dirty="0"/>
              <a:t> Autos und </a:t>
            </a:r>
            <a:r>
              <a:rPr lang="en-US" sz="4000" dirty="0" err="1"/>
              <a:t>Staus</a:t>
            </a:r>
            <a:r>
              <a:rPr lang="en-US" sz="4000" dirty="0"/>
              <a:t> </a:t>
            </a:r>
            <a:r>
              <a:rPr lang="en-US" sz="4000" dirty="0" err="1"/>
              <a:t>gibt</a:t>
            </a:r>
            <a:r>
              <a:rPr lang="en-US" sz="4000" dirty="0"/>
              <a:t>. </a:t>
            </a:r>
            <a:r>
              <a:rPr lang="de-DE" sz="4000" dirty="0"/>
              <a:t>Dies ist der Parkplatz im Al-Ahly Klub. Jeder fährt mit seinem eigenen Auto zum Klub. Ich finde es schlecht, weil viele Autos Luftverschmutzung verursachen. Es ist auch laut und erhöht die Temperatur. Stau verschwendet Zeit und jede Minute ist wichtig. Die Leute sollten Fahrrad statt Auto fahren.</a:t>
            </a:r>
            <a:endParaRPr lang="en-US" sz="4000" dirty="0"/>
          </a:p>
        </p:txBody>
      </p:sp>
      <p:sp>
        <p:nvSpPr>
          <p:cNvPr id="5" name="TextBox 4">
            <a:extLst>
              <a:ext uri="{FF2B5EF4-FFF2-40B4-BE49-F238E27FC236}">
                <a16:creationId xmlns:a16="http://schemas.microsoft.com/office/drawing/2014/main" id="{E01FDA04-1AB5-DA84-DA2B-C3F0E878F993}"/>
              </a:ext>
            </a:extLst>
          </p:cNvPr>
          <p:cNvSpPr txBox="1"/>
          <p:nvPr/>
        </p:nvSpPr>
        <p:spPr>
          <a:xfrm>
            <a:off x="3345644" y="193907"/>
            <a:ext cx="5500712" cy="1350128"/>
          </a:xfrm>
          <a:prstGeom prst="rect">
            <a:avLst/>
          </a:prstGeom>
        </p:spPr>
        <p:txBody>
          <a:bodyPr vert="horz" lIns="157268" tIns="78634" rIns="157268" bIns="78634" rtlCol="0" anchor="ctr">
            <a:noAutofit/>
          </a:bodyPr>
          <a:lstStyle/>
          <a:p>
            <a:pPr algn="ctr">
              <a:lnSpc>
                <a:spcPct val="90000"/>
              </a:lnSpc>
              <a:spcBef>
                <a:spcPct val="0"/>
              </a:spcBef>
              <a:spcAft>
                <a:spcPts val="1032"/>
              </a:spcAft>
              <a:defRPr/>
            </a:pPr>
            <a:r>
              <a:rPr lang="en-US" sz="6000" b="1" dirty="0" err="1">
                <a:ln>
                  <a:prstDash val="solid"/>
                </a:ln>
                <a:solidFill>
                  <a:srgbClr val="C00000"/>
                </a:solidFill>
                <a:effectLst>
                  <a:outerShdw blurRad="88000" dist="50800" dir="5040000" algn="tl">
                    <a:srgbClr val="8064A2">
                      <a:tint val="80000"/>
                      <a:satMod val="250000"/>
                      <a:alpha val="45000"/>
                    </a:srgbClr>
                  </a:outerShdw>
                </a:effectLst>
                <a:latin typeface="+mj-lt"/>
                <a:ea typeface="+mj-ea"/>
                <a:cs typeface="+mj-cs"/>
              </a:rPr>
              <a:t>Viele</a:t>
            </a:r>
            <a:r>
              <a:rPr lang="en-US" sz="6000" b="1" dirty="0">
                <a:ln>
                  <a:prstDash val="solid"/>
                </a:ln>
                <a:solidFill>
                  <a:srgbClr val="C00000"/>
                </a:solidFill>
                <a:effectLst>
                  <a:outerShdw blurRad="88000" dist="50800" dir="5040000" algn="tl">
                    <a:srgbClr val="8064A2">
                      <a:tint val="80000"/>
                      <a:satMod val="250000"/>
                      <a:alpha val="45000"/>
                    </a:srgbClr>
                  </a:outerShdw>
                </a:effectLst>
                <a:latin typeface="+mj-lt"/>
                <a:ea typeface="+mj-ea"/>
                <a:cs typeface="+mj-cs"/>
              </a:rPr>
              <a:t> Autos</a:t>
            </a:r>
            <a:endParaRPr lang="en-US" sz="6000" dirty="0">
              <a:solidFill>
                <a:srgbClr val="C00000"/>
              </a:solidFill>
              <a:latin typeface="+mj-lt"/>
              <a:ea typeface="+mj-ea"/>
              <a:cs typeface="+mj-cs"/>
            </a:endParaRPr>
          </a:p>
        </p:txBody>
      </p:sp>
      <p:sp>
        <p:nvSpPr>
          <p:cNvPr id="4" name="TextBox 3">
            <a:extLst>
              <a:ext uri="{FF2B5EF4-FFF2-40B4-BE49-F238E27FC236}">
                <a16:creationId xmlns:a16="http://schemas.microsoft.com/office/drawing/2014/main" id="{25C3505D-6A98-3BE6-51DE-FE928BE8B230}"/>
              </a:ext>
            </a:extLst>
          </p:cNvPr>
          <p:cNvSpPr txBox="1"/>
          <p:nvPr/>
        </p:nvSpPr>
        <p:spPr>
          <a:xfrm rot="10800000" flipV="1">
            <a:off x="4278086" y="7330449"/>
            <a:ext cx="7487316" cy="461665"/>
          </a:xfrm>
          <a:prstGeom prst="rect">
            <a:avLst/>
          </a:prstGeom>
          <a:noFill/>
        </p:spPr>
        <p:txBody>
          <a:bodyPr wrap="square" rtlCol="0">
            <a:spAutoFit/>
          </a:bodyPr>
          <a:lstStyle/>
          <a:p>
            <a:r>
              <a:rPr lang="de-DE" sz="2400" dirty="0"/>
              <a:t>Von mir aufgenommenes Foto für den Park im Al Ahly Klub</a:t>
            </a:r>
            <a:endParaRPr lang="en-US" sz="2400" dirty="0"/>
          </a:p>
        </p:txBody>
      </p:sp>
    </p:spTree>
    <p:extLst>
      <p:ext uri="{BB962C8B-B14F-4D97-AF65-F5344CB8AC3E}">
        <p14:creationId xmlns:p14="http://schemas.microsoft.com/office/powerpoint/2010/main" val="210007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ign on the side of a road&#10;&#10;Description automatically generated with low confidence">
            <a:extLst>
              <a:ext uri="{FF2B5EF4-FFF2-40B4-BE49-F238E27FC236}">
                <a16:creationId xmlns:a16="http://schemas.microsoft.com/office/drawing/2014/main" id="{DD67A083-B8B3-645B-9736-929325B98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311260"/>
            <a:ext cx="11430000" cy="5151409"/>
          </a:xfrm>
          <a:prstGeom prst="rect">
            <a:avLst/>
          </a:prstGeom>
        </p:spPr>
      </p:pic>
      <p:sp>
        <p:nvSpPr>
          <p:cNvPr id="2" name="TextBox 1">
            <a:extLst>
              <a:ext uri="{FF2B5EF4-FFF2-40B4-BE49-F238E27FC236}">
                <a16:creationId xmlns:a16="http://schemas.microsoft.com/office/drawing/2014/main" id="{7A848BDA-FB23-7B60-7A2C-3ECE27D9C419}"/>
              </a:ext>
            </a:extLst>
          </p:cNvPr>
          <p:cNvSpPr txBox="1"/>
          <p:nvPr/>
        </p:nvSpPr>
        <p:spPr>
          <a:xfrm>
            <a:off x="381000" y="8417169"/>
            <a:ext cx="11277600" cy="4401205"/>
          </a:xfrm>
          <a:prstGeom prst="rect">
            <a:avLst/>
          </a:prstGeom>
          <a:noFill/>
        </p:spPr>
        <p:txBody>
          <a:bodyPr wrap="square" rtlCol="0">
            <a:spAutoFit/>
          </a:bodyPr>
          <a:lstStyle/>
          <a:p>
            <a:pPr algn="just"/>
            <a:r>
              <a:rPr lang="de-DE" sz="4000" dirty="0"/>
              <a:t>Meiner Meinung nach ist Radfahren die Hauptlösung für das Stauproblem. Die Regierung hat in </a:t>
            </a:r>
            <a:r>
              <a:rPr lang="de-DE" sz="4000" dirty="0">
                <a:cs typeface="Times New Roman" panose="02020603050405020304" pitchFamily="18" charset="0"/>
              </a:rPr>
              <a:t>"</a:t>
            </a:r>
            <a:r>
              <a:rPr lang="de-DE" sz="4000" dirty="0"/>
              <a:t>Neu-Kairo</a:t>
            </a:r>
            <a:r>
              <a:rPr lang="de-DE" sz="4000" dirty="0">
                <a:cs typeface="Times New Roman" panose="02020603050405020304" pitchFamily="18" charset="0"/>
              </a:rPr>
              <a:t>"</a:t>
            </a:r>
            <a:r>
              <a:rPr lang="de-DE" sz="4000" dirty="0"/>
              <a:t> Fahrradwege eingeführt, wie auf dem Foto zu sehen ist. Aber wir brauchen in Zukunft mehr Fahrradwege, denn Fahrräder sind umweltfreundlich. Fahrradfahren ist auch ein Sport und gut für unsere Gesundheit.</a:t>
            </a:r>
            <a:endParaRPr lang="en-US" sz="4000" dirty="0"/>
          </a:p>
        </p:txBody>
      </p:sp>
      <p:sp>
        <p:nvSpPr>
          <p:cNvPr id="6" name="TextBox 5">
            <a:extLst>
              <a:ext uri="{FF2B5EF4-FFF2-40B4-BE49-F238E27FC236}">
                <a16:creationId xmlns:a16="http://schemas.microsoft.com/office/drawing/2014/main" id="{5740F7ED-3E98-82AF-7028-12B213421ADC}"/>
              </a:ext>
            </a:extLst>
          </p:cNvPr>
          <p:cNvSpPr txBox="1"/>
          <p:nvPr/>
        </p:nvSpPr>
        <p:spPr>
          <a:xfrm>
            <a:off x="1740568" y="211826"/>
            <a:ext cx="8710864" cy="19389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prstDash val="solid"/>
                </a:ln>
                <a:solidFill>
                  <a:srgbClr val="C00000"/>
                </a:solidFill>
                <a:effectLst>
                  <a:outerShdw blurRad="88000" dist="50800" dir="5040000" algn="tl">
                    <a:srgbClr val="8064A2">
                      <a:tint val="80000"/>
                      <a:satMod val="250000"/>
                      <a:alpha val="45000"/>
                    </a:srgbClr>
                  </a:outerShdw>
                </a:effectLst>
                <a:uLnTx/>
                <a:uFillTx/>
                <a:latin typeface="Calibri"/>
                <a:ea typeface="+mn-ea"/>
                <a:cs typeface="+mn-cs"/>
              </a:rPr>
              <a:t>Wie </a:t>
            </a:r>
            <a:r>
              <a:rPr kumimoji="0" lang="en-US" sz="6000" b="1" i="0" u="none" strike="noStrike" kern="1200" cap="none" spc="0" normalizeH="0" baseline="0" noProof="0" dirty="0" err="1">
                <a:ln>
                  <a:prstDash val="solid"/>
                </a:ln>
                <a:solidFill>
                  <a:srgbClr val="C00000"/>
                </a:solidFill>
                <a:effectLst>
                  <a:outerShdw blurRad="88000" dist="50800" dir="5040000" algn="tl">
                    <a:srgbClr val="8064A2">
                      <a:tint val="80000"/>
                      <a:satMod val="250000"/>
                      <a:alpha val="45000"/>
                    </a:srgbClr>
                  </a:outerShdw>
                </a:effectLst>
                <a:uLnTx/>
                <a:uFillTx/>
                <a:latin typeface="Calibri"/>
                <a:ea typeface="+mn-ea"/>
                <a:cs typeface="+mn-cs"/>
              </a:rPr>
              <a:t>kann</a:t>
            </a:r>
            <a:r>
              <a:rPr kumimoji="0" lang="en-US" sz="6000" b="1" i="0" u="none" strike="noStrike" kern="1200" cap="none" spc="0" normalizeH="0" baseline="0" noProof="0" dirty="0">
                <a:ln>
                  <a:prstDash val="solid"/>
                </a:ln>
                <a:solidFill>
                  <a:srgbClr val="C00000"/>
                </a:solidFill>
                <a:effectLst>
                  <a:outerShdw blurRad="88000" dist="50800" dir="5040000" algn="tl">
                    <a:srgbClr val="8064A2">
                      <a:tint val="80000"/>
                      <a:satMod val="250000"/>
                      <a:alpha val="45000"/>
                    </a:srgbClr>
                  </a:outerShdw>
                </a:effectLst>
                <a:uLnTx/>
                <a:uFillTx/>
                <a:latin typeface="Calibri"/>
                <a:ea typeface="+mn-ea"/>
                <a:cs typeface="+mn-cs"/>
              </a:rPr>
              <a:t> das </a:t>
            </a:r>
            <a:r>
              <a:rPr kumimoji="0" lang="en-US" sz="6000" b="1" i="0" u="none" strike="noStrike" kern="1200" cap="none" spc="0" normalizeH="0" baseline="0" noProof="0" dirty="0" err="1">
                <a:ln>
                  <a:prstDash val="solid"/>
                </a:ln>
                <a:solidFill>
                  <a:srgbClr val="C00000"/>
                </a:solidFill>
                <a:effectLst>
                  <a:outerShdw blurRad="88000" dist="50800" dir="5040000" algn="tl">
                    <a:srgbClr val="8064A2">
                      <a:tint val="80000"/>
                      <a:satMod val="250000"/>
                      <a:alpha val="45000"/>
                    </a:srgbClr>
                  </a:outerShdw>
                </a:effectLst>
                <a:uLnTx/>
                <a:uFillTx/>
                <a:latin typeface="Calibri"/>
                <a:ea typeface="+mn-ea"/>
                <a:cs typeface="+mn-cs"/>
              </a:rPr>
              <a:t>Stauproblem</a:t>
            </a:r>
            <a:r>
              <a:rPr kumimoji="0" lang="en-US" sz="6000" b="1" i="0" u="none" strike="noStrike" kern="1200" cap="none" spc="0" normalizeH="0" baseline="0" noProof="0" dirty="0">
                <a:ln>
                  <a:prstDash val="solid"/>
                </a:ln>
                <a:solidFill>
                  <a:srgbClr val="C00000"/>
                </a:solidFill>
                <a:effectLst>
                  <a:outerShdw blurRad="88000" dist="50800" dir="5040000" algn="tl">
                    <a:srgbClr val="8064A2">
                      <a:tint val="80000"/>
                      <a:satMod val="250000"/>
                      <a:alpha val="45000"/>
                    </a:srgbClr>
                  </a:outerShdw>
                </a:effectLst>
                <a:uLnTx/>
                <a:uFillTx/>
                <a:latin typeface="Calibri"/>
                <a:ea typeface="+mn-ea"/>
                <a:cs typeface="+mn-cs"/>
              </a:rPr>
              <a:t> </a:t>
            </a:r>
            <a:r>
              <a:rPr kumimoji="0" lang="en-US" sz="6000" b="1" i="0" u="none" strike="noStrike" kern="1200" cap="none" spc="0" normalizeH="0" baseline="0" noProof="0" dirty="0" err="1">
                <a:ln>
                  <a:prstDash val="solid"/>
                </a:ln>
                <a:solidFill>
                  <a:srgbClr val="C00000"/>
                </a:solidFill>
                <a:effectLst>
                  <a:outerShdw blurRad="88000" dist="50800" dir="5040000" algn="tl">
                    <a:srgbClr val="8064A2">
                      <a:tint val="80000"/>
                      <a:satMod val="250000"/>
                      <a:alpha val="45000"/>
                    </a:srgbClr>
                  </a:outerShdw>
                </a:effectLst>
                <a:uLnTx/>
                <a:uFillTx/>
                <a:latin typeface="Calibri"/>
                <a:ea typeface="+mn-ea"/>
                <a:cs typeface="+mn-cs"/>
              </a:rPr>
              <a:t>gelöst</a:t>
            </a:r>
            <a:r>
              <a:rPr kumimoji="0" lang="en-US" sz="6000" b="1" i="0" u="none" strike="noStrike" kern="1200" cap="none" spc="0" normalizeH="0" baseline="0" noProof="0" dirty="0">
                <a:ln>
                  <a:prstDash val="solid"/>
                </a:ln>
                <a:solidFill>
                  <a:srgbClr val="C00000"/>
                </a:solidFill>
                <a:effectLst>
                  <a:outerShdw blurRad="88000" dist="50800" dir="5040000" algn="tl">
                    <a:srgbClr val="8064A2">
                      <a:tint val="80000"/>
                      <a:satMod val="250000"/>
                      <a:alpha val="45000"/>
                    </a:srgbClr>
                  </a:outerShdw>
                </a:effectLst>
                <a:uLnTx/>
                <a:uFillTx/>
                <a:latin typeface="Calibri"/>
                <a:ea typeface="+mn-ea"/>
                <a:cs typeface="+mn-cs"/>
              </a:rPr>
              <a:t> warden?</a:t>
            </a:r>
            <a:endParaRPr lang="en-US" sz="6000" dirty="0">
              <a:solidFill>
                <a:srgbClr val="C00000"/>
              </a:solidFill>
            </a:endParaRPr>
          </a:p>
        </p:txBody>
      </p:sp>
      <p:sp>
        <p:nvSpPr>
          <p:cNvPr id="4" name="TextBox 3">
            <a:extLst>
              <a:ext uri="{FF2B5EF4-FFF2-40B4-BE49-F238E27FC236}">
                <a16:creationId xmlns:a16="http://schemas.microsoft.com/office/drawing/2014/main" id="{4E03C36D-E544-894B-72CB-21081103214A}"/>
              </a:ext>
            </a:extLst>
          </p:cNvPr>
          <p:cNvSpPr txBox="1"/>
          <p:nvPr/>
        </p:nvSpPr>
        <p:spPr>
          <a:xfrm rot="10800000" flipV="1">
            <a:off x="3091544" y="7623111"/>
            <a:ext cx="9100456" cy="461665"/>
          </a:xfrm>
          <a:prstGeom prst="rect">
            <a:avLst/>
          </a:prstGeom>
          <a:noFill/>
        </p:spPr>
        <p:txBody>
          <a:bodyPr wrap="square" rtlCol="0">
            <a:spAutoFit/>
          </a:bodyPr>
          <a:lstStyle/>
          <a:p>
            <a:r>
              <a:rPr lang="de-DE" sz="2400" dirty="0"/>
              <a:t>Von mir aufgenommenes Foto für den  Fahrradwege hat in </a:t>
            </a:r>
            <a:r>
              <a:rPr lang="de-DE" sz="2400" dirty="0">
                <a:latin typeface="Times New Roman" panose="02020603050405020304" pitchFamily="18" charset="0"/>
                <a:cs typeface="Times New Roman" panose="02020603050405020304" pitchFamily="18" charset="0"/>
              </a:rPr>
              <a:t>"</a:t>
            </a:r>
            <a:r>
              <a:rPr lang="de-DE" sz="2400" dirty="0"/>
              <a:t>Neu-Kairo</a:t>
            </a:r>
            <a:r>
              <a:rPr lang="de-DE" sz="2400" dirty="0">
                <a:latin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248005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D8ED-338A-750A-C3B6-1A750247C08E}"/>
              </a:ext>
            </a:extLst>
          </p:cNvPr>
          <p:cNvSpPr>
            <a:spLocks noGrp="1"/>
          </p:cNvSpPr>
          <p:nvPr>
            <p:ph type="title"/>
          </p:nvPr>
        </p:nvSpPr>
        <p:spPr/>
        <p:txBody>
          <a:bodyPr>
            <a:normAutofit/>
          </a:bodyPr>
          <a:lstStyle/>
          <a:p>
            <a:pPr algn="ctr"/>
            <a:r>
              <a:rPr lang="en-US" sz="6000" b="1" dirty="0" err="1">
                <a:solidFill>
                  <a:srgbClr val="C00000"/>
                </a:solidFill>
              </a:rPr>
              <a:t>Andere</a:t>
            </a:r>
            <a:r>
              <a:rPr lang="en-US" sz="6000" b="1" dirty="0">
                <a:solidFill>
                  <a:srgbClr val="C00000"/>
                </a:solidFill>
              </a:rPr>
              <a:t> </a:t>
            </a:r>
            <a:r>
              <a:rPr lang="en-US" sz="6000" b="1" dirty="0" err="1">
                <a:solidFill>
                  <a:srgbClr val="C00000"/>
                </a:solidFill>
              </a:rPr>
              <a:t>Lösungsansätze</a:t>
            </a:r>
            <a:endParaRPr lang="en-US" sz="6000" b="1" dirty="0">
              <a:solidFill>
                <a:srgbClr val="C00000"/>
              </a:solidFill>
            </a:endParaRPr>
          </a:p>
        </p:txBody>
      </p:sp>
      <p:graphicFrame>
        <p:nvGraphicFramePr>
          <p:cNvPr id="10" name="Content Placeholder 5">
            <a:extLst>
              <a:ext uri="{FF2B5EF4-FFF2-40B4-BE49-F238E27FC236}">
                <a16:creationId xmlns:a16="http://schemas.microsoft.com/office/drawing/2014/main" id="{12125BEE-7BEC-7A7A-5CB2-C20622AC1C30}"/>
              </a:ext>
            </a:extLst>
          </p:cNvPr>
          <p:cNvGraphicFramePr>
            <a:graphicFrameLocks noGrp="1"/>
          </p:cNvGraphicFramePr>
          <p:nvPr>
            <p:ph idx="1"/>
          </p:nvPr>
        </p:nvGraphicFramePr>
        <p:xfrm>
          <a:off x="228600" y="2971800"/>
          <a:ext cx="11125200" cy="9382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6570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waste container, grave&#10;&#10;Description automatically generated">
            <a:extLst>
              <a:ext uri="{FF2B5EF4-FFF2-40B4-BE49-F238E27FC236}">
                <a16:creationId xmlns:a16="http://schemas.microsoft.com/office/drawing/2014/main" id="{3E81A0A3-B921-AF82-D749-A8C630EB8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89" y="1458479"/>
            <a:ext cx="11430000" cy="5151411"/>
          </a:xfrm>
          <a:prstGeom prst="rect">
            <a:avLst/>
          </a:prstGeom>
        </p:spPr>
      </p:pic>
      <p:sp>
        <p:nvSpPr>
          <p:cNvPr id="2" name="TextBox 1">
            <a:extLst>
              <a:ext uri="{FF2B5EF4-FFF2-40B4-BE49-F238E27FC236}">
                <a16:creationId xmlns:a16="http://schemas.microsoft.com/office/drawing/2014/main" id="{C2A42E55-C78B-58FC-F4DC-7E02E52AFEC8}"/>
              </a:ext>
            </a:extLst>
          </p:cNvPr>
          <p:cNvSpPr txBox="1"/>
          <p:nvPr/>
        </p:nvSpPr>
        <p:spPr>
          <a:xfrm>
            <a:off x="2553548" y="108351"/>
            <a:ext cx="7084903" cy="1350128"/>
          </a:xfrm>
          <a:prstGeom prst="rect">
            <a:avLst/>
          </a:prstGeom>
        </p:spPr>
        <p:txBody>
          <a:bodyPr vert="horz" lIns="157268" tIns="78634" rIns="157268" bIns="78634" rtlCol="0" anchor="ctr">
            <a:noAutofit/>
          </a:bodyPr>
          <a:lstStyle/>
          <a:p>
            <a:pPr algn="ctr">
              <a:lnSpc>
                <a:spcPct val="90000"/>
              </a:lnSpc>
              <a:spcBef>
                <a:spcPct val="0"/>
              </a:spcBef>
              <a:spcAft>
                <a:spcPts val="1032"/>
              </a:spcAft>
              <a:defRPr/>
            </a:pPr>
            <a:r>
              <a:rPr lang="en-US" sz="6000" b="1" dirty="0" err="1">
                <a:solidFill>
                  <a:srgbClr val="C00000"/>
                </a:solidFill>
                <a:latin typeface="+mj-lt"/>
                <a:ea typeface="+mj-ea"/>
                <a:cs typeface="+mj-cs"/>
              </a:rPr>
              <a:t>Unsortierter</a:t>
            </a:r>
            <a:r>
              <a:rPr lang="en-US" sz="6000" b="1" dirty="0">
                <a:solidFill>
                  <a:srgbClr val="C00000"/>
                </a:solidFill>
                <a:latin typeface="+mj-lt"/>
                <a:ea typeface="+mj-ea"/>
                <a:cs typeface="+mj-cs"/>
              </a:rPr>
              <a:t> </a:t>
            </a:r>
            <a:r>
              <a:rPr lang="en-US" sz="6000" b="1" dirty="0" err="1">
                <a:solidFill>
                  <a:srgbClr val="C00000"/>
                </a:solidFill>
                <a:latin typeface="+mj-lt"/>
                <a:ea typeface="+mj-ea"/>
                <a:cs typeface="+mj-cs"/>
              </a:rPr>
              <a:t>Müll</a:t>
            </a:r>
            <a:endParaRPr lang="en-US" sz="6000" b="1" dirty="0">
              <a:solidFill>
                <a:srgbClr val="C00000"/>
              </a:solidFill>
              <a:latin typeface="+mj-lt"/>
              <a:ea typeface="+mj-ea"/>
              <a:cs typeface="+mj-cs"/>
            </a:endParaRPr>
          </a:p>
        </p:txBody>
      </p:sp>
      <p:sp>
        <p:nvSpPr>
          <p:cNvPr id="4" name="TextBox 3">
            <a:extLst>
              <a:ext uri="{FF2B5EF4-FFF2-40B4-BE49-F238E27FC236}">
                <a16:creationId xmlns:a16="http://schemas.microsoft.com/office/drawing/2014/main" id="{ACB75FEE-E100-8969-BEE3-9DA19062EE80}"/>
              </a:ext>
            </a:extLst>
          </p:cNvPr>
          <p:cNvSpPr txBox="1"/>
          <p:nvPr/>
        </p:nvSpPr>
        <p:spPr>
          <a:xfrm>
            <a:off x="740675" y="7524743"/>
            <a:ext cx="10813227" cy="4401205"/>
          </a:xfrm>
          <a:prstGeom prst="rect">
            <a:avLst/>
          </a:prstGeom>
          <a:noFill/>
        </p:spPr>
        <p:txBody>
          <a:bodyPr wrap="square" rtlCol="0">
            <a:spAutoFit/>
          </a:bodyPr>
          <a:lstStyle/>
          <a:p>
            <a:pPr algn="just"/>
            <a:r>
              <a:rPr lang="en-US" sz="4000" dirty="0"/>
              <a:t>Kairo </a:t>
            </a:r>
            <a:r>
              <a:rPr lang="en-US" sz="4000" dirty="0" err="1"/>
              <a:t>gefällt</a:t>
            </a:r>
            <a:r>
              <a:rPr lang="en-US" sz="4000" dirty="0"/>
              <a:t> mir </a:t>
            </a:r>
            <a:r>
              <a:rPr lang="en-US" sz="4000" dirty="0" err="1"/>
              <a:t>nicht</a:t>
            </a:r>
            <a:r>
              <a:rPr lang="en-US" sz="4000" dirty="0"/>
              <a:t>, </a:t>
            </a:r>
            <a:r>
              <a:rPr lang="en-US" sz="4000" dirty="0" err="1"/>
              <a:t>weil</a:t>
            </a:r>
            <a:r>
              <a:rPr lang="en-US" sz="4000" dirty="0"/>
              <a:t> es </a:t>
            </a:r>
            <a:r>
              <a:rPr lang="de-DE" sz="4000" dirty="0"/>
              <a:t>viel unsortierten Müll gibt.</a:t>
            </a:r>
            <a:r>
              <a:rPr lang="en-US" sz="4000" dirty="0"/>
              <a:t> </a:t>
            </a:r>
            <a:r>
              <a:rPr lang="de-DE" sz="4000" dirty="0"/>
              <a:t>Dieses Foto zeigt Müll in einer der Straßen von Kairo, ohne sortiert zu werden. Unsortierter Müll lässt sich nur schwer recyceln und wird daher im Freien verbrannt oder vergraben. Dies führt zu Luft- und Bodenverschmutzung. Ich finde es schlecht, dass es viel Abfall gibt.</a:t>
            </a:r>
            <a:endParaRPr lang="en-US" sz="4000" dirty="0"/>
          </a:p>
        </p:txBody>
      </p:sp>
      <p:sp>
        <p:nvSpPr>
          <p:cNvPr id="5" name="TextBox 4">
            <a:extLst>
              <a:ext uri="{FF2B5EF4-FFF2-40B4-BE49-F238E27FC236}">
                <a16:creationId xmlns:a16="http://schemas.microsoft.com/office/drawing/2014/main" id="{92B3ACAB-2868-5C4A-4DBE-5679910CBE3D}"/>
              </a:ext>
            </a:extLst>
          </p:cNvPr>
          <p:cNvSpPr txBox="1"/>
          <p:nvPr/>
        </p:nvSpPr>
        <p:spPr>
          <a:xfrm rot="10800000" flipV="1">
            <a:off x="6353907" y="6706001"/>
            <a:ext cx="5838093" cy="400110"/>
          </a:xfrm>
          <a:prstGeom prst="rect">
            <a:avLst/>
          </a:prstGeom>
          <a:noFill/>
        </p:spPr>
        <p:txBody>
          <a:bodyPr wrap="square" rtlCol="0">
            <a:spAutoFit/>
          </a:bodyPr>
          <a:lstStyle/>
          <a:p>
            <a:r>
              <a:rPr lang="de-DE" sz="2000" dirty="0"/>
              <a:t>Von mir aufgenommenes Foto für unsortierten M</a:t>
            </a:r>
            <a:r>
              <a:rPr lang="de-DE" sz="2000" dirty="0">
                <a:latin typeface="Times New Roman" panose="02020603050405020304" pitchFamily="18" charset="0"/>
                <a:cs typeface="Times New Roman" panose="02020603050405020304" pitchFamily="18" charset="0"/>
              </a:rPr>
              <a:t>üll</a:t>
            </a:r>
            <a:endParaRPr lang="en-US" sz="2000" dirty="0"/>
          </a:p>
        </p:txBody>
      </p:sp>
    </p:spTree>
    <p:extLst>
      <p:ext uri="{BB962C8B-B14F-4D97-AF65-F5344CB8AC3E}">
        <p14:creationId xmlns:p14="http://schemas.microsoft.com/office/powerpoint/2010/main" val="15216734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1505</TotalTime>
  <Words>1055</Words>
  <Application>Microsoft Office PowerPoint</Application>
  <PresentationFormat>Custom</PresentationFormat>
  <Paragraphs>61</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Andere Lösungsansätze</vt:lpstr>
      <vt:lpstr>PowerPoint Presentation</vt:lpstr>
      <vt:lpstr>PowerPoint Presentation</vt:lpstr>
      <vt:lpstr>PowerPoint Presentation</vt:lpstr>
      <vt:lpstr>PowerPoint Presentation</vt:lpstr>
      <vt:lpstr>Fazit  Meine Morgenstadt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Khaled</dc:creator>
  <cp:lastModifiedBy>Sally Khaled</cp:lastModifiedBy>
  <cp:revision>24</cp:revision>
  <dcterms:created xsi:type="dcterms:W3CDTF">2023-06-25T12:11:40Z</dcterms:created>
  <dcterms:modified xsi:type="dcterms:W3CDTF">2023-06-29T19:03:42Z</dcterms:modified>
</cp:coreProperties>
</file>