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Lst>
  <p:sldSz cx="18288000" cy="10287000"/>
  <p:notesSz cx="6858000" cy="9144000"/>
  <p:embeddedFontLst>
    <p:embeddedFont>
      <p:font typeface="Glacial Indifference" charset="1" panose="00000000000000000000"/>
      <p:regular r:id="rId6"/>
    </p:embeddedFont>
    <p:embeddedFont>
      <p:font typeface="Glacial Indifference Bold" charset="1" panose="00000800000000000000"/>
      <p:regular r:id="rId7"/>
    </p:embeddedFont>
    <p:embeddedFont>
      <p:font typeface="Glacial Indifference Italics" charset="1" panose="00000000000000000000"/>
      <p:regular r:id="rId8"/>
    </p:embeddedFont>
    <p:embeddedFont>
      <p:font typeface="Glacial Indifference Bold Italics"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AC Fat Bamboo" charset="1" panose="02000603000000000000"/>
      <p:regular r:id="rId14"/>
    </p:embeddedFont>
    <p:embeddedFont>
      <p:font typeface="AC Fat Bamboo Italics" charset="1" panose="02000603000000000000"/>
      <p:regular r:id="rId15"/>
    </p:embeddedFont>
    <p:embeddedFont>
      <p:font typeface="Pangolin" charset="1" panose="00000500000000000000"/>
      <p:regular r:id="rId16"/>
    </p:embeddedFont>
    <p:embeddedFont>
      <p:font typeface="Childos Arabic SemiBold" charset="1" panose="000007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27" Target="slides/slide10.xml" Type="http://schemas.openxmlformats.org/officeDocument/2006/relationships/slide"/><Relationship Id="rId28" Target="slides/slide11.xml" Type="http://schemas.openxmlformats.org/officeDocument/2006/relationships/slide"/><Relationship Id="rId29" Target="slides/slide12.xml" Type="http://schemas.openxmlformats.org/officeDocument/2006/relationships/slide"/><Relationship Id="rId3" Target="viewProps.xml" Type="http://schemas.openxmlformats.org/officeDocument/2006/relationships/viewProps"/><Relationship Id="rId30" Target="slides/slide13.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2.jpeg" Type="http://schemas.openxmlformats.org/officeDocument/2006/relationships/image"/><Relationship Id="rId5" Target="../media/image23.jpe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4.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25.jpe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26.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13.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4.jpeg" Type="http://schemas.openxmlformats.org/officeDocument/2006/relationships/image"/><Relationship Id="rId5" Target="../media/image15.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8.jpeg" Type="http://schemas.openxmlformats.org/officeDocument/2006/relationships/image"/><Relationship Id="rId5" Target="../media/image19.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7805" y="-846543"/>
            <a:ext cx="20743610" cy="11980086"/>
            <a:chOff x="0" y="0"/>
            <a:chExt cx="27658147" cy="15973448"/>
          </a:xfrm>
        </p:grpSpPr>
        <p:sp>
          <p:nvSpPr>
            <p:cNvPr name="Freeform 3" id="3"/>
            <p:cNvSpPr/>
            <p:nvPr/>
          </p:nvSpPr>
          <p:spPr>
            <a:xfrm flipH="false" flipV="false" rot="5400000">
              <a:off x="18615233" y="8448407"/>
              <a:ext cx="13222916" cy="1827167"/>
            </a:xfrm>
            <a:custGeom>
              <a:avLst/>
              <a:gdLst/>
              <a:ahLst/>
              <a:cxnLst/>
              <a:rect r="r" b="b" t="t" l="l"/>
              <a:pathLst>
                <a:path h="1827167" w="13222916">
                  <a:moveTo>
                    <a:pt x="0" y="0"/>
                  </a:moveTo>
                  <a:lnTo>
                    <a:pt x="13222915" y="0"/>
                  </a:lnTo>
                  <a:lnTo>
                    <a:pt x="13222915" y="1827166"/>
                  </a:lnTo>
                  <a:lnTo>
                    <a:pt x="0" y="18271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800000">
              <a:off x="14435232" y="12985476"/>
              <a:ext cx="13222916" cy="1827167"/>
            </a:xfrm>
            <a:custGeom>
              <a:avLst/>
              <a:gdLst/>
              <a:ahLst/>
              <a:cxnLst/>
              <a:rect r="r" b="b" t="t" l="l"/>
              <a:pathLst>
                <a:path h="1827167" w="13222916">
                  <a:moveTo>
                    <a:pt x="0" y="0"/>
                  </a:moveTo>
                  <a:lnTo>
                    <a:pt x="13222915" y="0"/>
                  </a:lnTo>
                  <a:lnTo>
                    <a:pt x="13222915" y="1827167"/>
                  </a:lnTo>
                  <a:lnTo>
                    <a:pt x="0" y="18271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400000">
              <a:off x="-4249990" y="5793279"/>
              <a:ext cx="13444318" cy="1857760"/>
            </a:xfrm>
            <a:custGeom>
              <a:avLst/>
              <a:gdLst/>
              <a:ahLst/>
              <a:cxnLst/>
              <a:rect r="r" b="b" t="t" l="l"/>
              <a:pathLst>
                <a:path h="1857760" w="13444318">
                  <a:moveTo>
                    <a:pt x="0" y="0"/>
                  </a:moveTo>
                  <a:lnTo>
                    <a:pt x="13444317" y="0"/>
                  </a:lnTo>
                  <a:lnTo>
                    <a:pt x="13444317" y="1857760"/>
                  </a:lnTo>
                  <a:lnTo>
                    <a:pt x="0" y="18577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0" y="1180241"/>
              <a:ext cx="13444318" cy="1857760"/>
            </a:xfrm>
            <a:custGeom>
              <a:avLst/>
              <a:gdLst/>
              <a:ahLst/>
              <a:cxnLst/>
              <a:rect r="r" b="b" t="t" l="l"/>
              <a:pathLst>
                <a:path h="1857760" w="13444318">
                  <a:moveTo>
                    <a:pt x="0" y="0"/>
                  </a:moveTo>
                  <a:lnTo>
                    <a:pt x="13444318" y="0"/>
                  </a:lnTo>
                  <a:lnTo>
                    <a:pt x="13444318" y="1857760"/>
                  </a:lnTo>
                  <a:lnTo>
                    <a:pt x="0" y="18577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8680824" y="613757"/>
              <a:ext cx="8294766" cy="1857760"/>
            </a:xfrm>
            <a:custGeom>
              <a:avLst/>
              <a:gdLst/>
              <a:ahLst/>
              <a:cxnLst/>
              <a:rect r="r" b="b" t="t" l="l"/>
              <a:pathLst>
                <a:path h="1857760" w="8294766">
                  <a:moveTo>
                    <a:pt x="0" y="0"/>
                  </a:moveTo>
                  <a:lnTo>
                    <a:pt x="8294766" y="0"/>
                  </a:lnTo>
                  <a:lnTo>
                    <a:pt x="8294766" y="1857761"/>
                  </a:lnTo>
                  <a:lnTo>
                    <a:pt x="0" y="1857761"/>
                  </a:lnTo>
                  <a:lnTo>
                    <a:pt x="0" y="0"/>
                  </a:lnTo>
                  <a:close/>
                </a:path>
              </a:pathLst>
            </a:custGeom>
            <a:blipFill>
              <a:blip r:embed="rId2">
                <a:extLst>
                  <a:ext uri="{96DAC541-7B7A-43D3-8B79-37D633B846F1}">
                    <asvg:svgBlip xmlns:asvg="http://schemas.microsoft.com/office/drawing/2016/SVG/main" r:embed="rId3"/>
                  </a:ext>
                </a:extLst>
              </a:blip>
              <a:stretch>
                <a:fillRect l="-62081" t="0" r="0" b="0"/>
              </a:stretch>
            </a:blipFill>
          </p:spPr>
        </p:sp>
        <p:sp>
          <p:nvSpPr>
            <p:cNvPr name="Freeform 8" id="8"/>
            <p:cNvSpPr/>
            <p:nvPr/>
          </p:nvSpPr>
          <p:spPr>
            <a:xfrm flipH="false" flipV="false" rot="-10800000">
              <a:off x="7400281" y="12970180"/>
              <a:ext cx="8294766" cy="1857760"/>
            </a:xfrm>
            <a:custGeom>
              <a:avLst/>
              <a:gdLst/>
              <a:ahLst/>
              <a:cxnLst/>
              <a:rect r="r" b="b" t="t" l="l"/>
              <a:pathLst>
                <a:path h="1857760" w="8294766">
                  <a:moveTo>
                    <a:pt x="0" y="0"/>
                  </a:moveTo>
                  <a:lnTo>
                    <a:pt x="8294766" y="0"/>
                  </a:lnTo>
                  <a:lnTo>
                    <a:pt x="8294766" y="1857760"/>
                  </a:lnTo>
                  <a:lnTo>
                    <a:pt x="0" y="1857760"/>
                  </a:lnTo>
                  <a:lnTo>
                    <a:pt x="0" y="0"/>
                  </a:lnTo>
                  <a:close/>
                </a:path>
              </a:pathLst>
            </a:custGeom>
            <a:blipFill>
              <a:blip r:embed="rId2">
                <a:extLst>
                  <a:ext uri="{96DAC541-7B7A-43D3-8B79-37D633B846F1}">
                    <asvg:svgBlip xmlns:asvg="http://schemas.microsoft.com/office/drawing/2016/SVG/main" r:embed="rId3"/>
                  </a:ext>
                </a:extLst>
              </a:blip>
              <a:stretch>
                <a:fillRect l="-62081" t="0" r="0" b="0"/>
              </a:stretch>
            </a:blipFill>
          </p:spPr>
        </p:sp>
        <p:sp>
          <p:nvSpPr>
            <p:cNvPr name="Freeform 9" id="9"/>
            <p:cNvSpPr/>
            <p:nvPr/>
          </p:nvSpPr>
          <p:spPr>
            <a:xfrm flipH="false" flipV="false" rot="-10800000">
              <a:off x="2700621" y="14115688"/>
              <a:ext cx="8294766" cy="1857760"/>
            </a:xfrm>
            <a:custGeom>
              <a:avLst/>
              <a:gdLst/>
              <a:ahLst/>
              <a:cxnLst/>
              <a:rect r="r" b="b" t="t" l="l"/>
              <a:pathLst>
                <a:path h="1857760" w="8294766">
                  <a:moveTo>
                    <a:pt x="0" y="0"/>
                  </a:moveTo>
                  <a:lnTo>
                    <a:pt x="8294766" y="0"/>
                  </a:lnTo>
                  <a:lnTo>
                    <a:pt x="8294766" y="1857760"/>
                  </a:lnTo>
                  <a:lnTo>
                    <a:pt x="0" y="1857760"/>
                  </a:lnTo>
                  <a:lnTo>
                    <a:pt x="0" y="0"/>
                  </a:lnTo>
                  <a:close/>
                </a:path>
              </a:pathLst>
            </a:custGeom>
            <a:blipFill>
              <a:blip r:embed="rId2">
                <a:extLst>
                  <a:ext uri="{96DAC541-7B7A-43D3-8B79-37D633B846F1}">
                    <asvg:svgBlip xmlns:asvg="http://schemas.microsoft.com/office/drawing/2016/SVG/main" r:embed="rId3"/>
                  </a:ext>
                </a:extLst>
              </a:blip>
              <a:stretch>
                <a:fillRect l="-62081" t="0" r="0" b="0"/>
              </a:stretch>
            </a:blipFill>
          </p:spPr>
        </p:sp>
        <p:sp>
          <p:nvSpPr>
            <p:cNvPr name="Freeform 10" id="10"/>
            <p:cNvSpPr/>
            <p:nvPr/>
          </p:nvSpPr>
          <p:spPr>
            <a:xfrm flipH="false" flipV="false" rot="0">
              <a:off x="15720447" y="38100"/>
              <a:ext cx="8294766" cy="1857760"/>
            </a:xfrm>
            <a:custGeom>
              <a:avLst/>
              <a:gdLst/>
              <a:ahLst/>
              <a:cxnLst/>
              <a:rect r="r" b="b" t="t" l="l"/>
              <a:pathLst>
                <a:path h="1857760" w="8294766">
                  <a:moveTo>
                    <a:pt x="0" y="0"/>
                  </a:moveTo>
                  <a:lnTo>
                    <a:pt x="8294765" y="0"/>
                  </a:lnTo>
                  <a:lnTo>
                    <a:pt x="8294765" y="1857760"/>
                  </a:lnTo>
                  <a:lnTo>
                    <a:pt x="0" y="1857760"/>
                  </a:lnTo>
                  <a:lnTo>
                    <a:pt x="0" y="0"/>
                  </a:lnTo>
                  <a:close/>
                </a:path>
              </a:pathLst>
            </a:custGeom>
            <a:blipFill>
              <a:blip r:embed="rId2">
                <a:extLst>
                  <a:ext uri="{96DAC541-7B7A-43D3-8B79-37D633B846F1}">
                    <asvg:svgBlip xmlns:asvg="http://schemas.microsoft.com/office/drawing/2016/SVG/main" r:embed="rId3"/>
                  </a:ext>
                </a:extLst>
              </a:blip>
              <a:stretch>
                <a:fillRect l="-62081" t="0" r="0" b="0"/>
              </a:stretch>
            </a:blipFill>
          </p:spPr>
        </p:sp>
      </p:grpSp>
      <p:sp>
        <p:nvSpPr>
          <p:cNvPr name="Freeform 11" id="11"/>
          <p:cNvSpPr/>
          <p:nvPr/>
        </p:nvSpPr>
        <p:spPr>
          <a:xfrm flipH="false" flipV="false" rot="0">
            <a:off x="15206559" y="6530640"/>
            <a:ext cx="1606431" cy="1889119"/>
          </a:xfrm>
          <a:custGeom>
            <a:avLst/>
            <a:gdLst/>
            <a:ahLst/>
            <a:cxnLst/>
            <a:rect r="r" b="b" t="t" l="l"/>
            <a:pathLst>
              <a:path h="1889119" w="1606431">
                <a:moveTo>
                  <a:pt x="0" y="0"/>
                </a:moveTo>
                <a:lnTo>
                  <a:pt x="1606431" y="0"/>
                </a:lnTo>
                <a:lnTo>
                  <a:pt x="1606431" y="1889119"/>
                </a:lnTo>
                <a:lnTo>
                  <a:pt x="0" y="18891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1475010" y="4544979"/>
            <a:ext cx="15337980" cy="1358966"/>
          </a:xfrm>
          <a:prstGeom prst="rect">
            <a:avLst/>
          </a:prstGeom>
        </p:spPr>
        <p:txBody>
          <a:bodyPr anchor="t" rtlCol="false" tIns="0" lIns="0" bIns="0" rIns="0">
            <a:spAutoFit/>
          </a:bodyPr>
          <a:lstStyle/>
          <a:p>
            <a:pPr algn="ctr">
              <a:lnSpc>
                <a:spcPts val="9401"/>
              </a:lnSpc>
            </a:pPr>
            <a:r>
              <a:rPr lang="en-US" sz="10002" spc="1410">
                <a:solidFill>
                  <a:srgbClr val="000000"/>
                </a:solidFill>
                <a:latin typeface="AC Fat Bamboo"/>
              </a:rPr>
              <a:t>Die Stadt der Zukunft</a:t>
            </a:r>
          </a:p>
        </p:txBody>
      </p:sp>
      <p:sp>
        <p:nvSpPr>
          <p:cNvPr name="Freeform 13" id="13"/>
          <p:cNvSpPr/>
          <p:nvPr/>
        </p:nvSpPr>
        <p:spPr>
          <a:xfrm flipH="false" flipV="false" rot="4674825">
            <a:off x="8652193" y="2230568"/>
            <a:ext cx="1323050" cy="2489906"/>
          </a:xfrm>
          <a:custGeom>
            <a:avLst/>
            <a:gdLst/>
            <a:ahLst/>
            <a:cxnLst/>
            <a:rect r="r" b="b" t="t" l="l"/>
            <a:pathLst>
              <a:path h="2489906" w="1323050">
                <a:moveTo>
                  <a:pt x="0" y="0"/>
                </a:moveTo>
                <a:lnTo>
                  <a:pt x="1323049" y="0"/>
                </a:lnTo>
                <a:lnTo>
                  <a:pt x="1323049" y="2489905"/>
                </a:lnTo>
                <a:lnTo>
                  <a:pt x="0" y="248990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0">
            <a:off x="2022647" y="1603979"/>
            <a:ext cx="1521083" cy="1788753"/>
          </a:xfrm>
          <a:custGeom>
            <a:avLst/>
            <a:gdLst/>
            <a:ahLst/>
            <a:cxnLst/>
            <a:rect r="r" b="b" t="t" l="l"/>
            <a:pathLst>
              <a:path h="1788753" w="1521083">
                <a:moveTo>
                  <a:pt x="0" y="0"/>
                </a:moveTo>
                <a:lnTo>
                  <a:pt x="1521084" y="0"/>
                </a:lnTo>
                <a:lnTo>
                  <a:pt x="1521084" y="1788753"/>
                </a:lnTo>
                <a:lnTo>
                  <a:pt x="0" y="17887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5" id="15"/>
          <p:cNvSpPr txBox="true"/>
          <p:nvPr/>
        </p:nvSpPr>
        <p:spPr>
          <a:xfrm rot="0">
            <a:off x="6607561" y="6435390"/>
            <a:ext cx="7894513" cy="1663065"/>
          </a:xfrm>
          <a:prstGeom prst="rect">
            <a:avLst/>
          </a:prstGeom>
        </p:spPr>
        <p:txBody>
          <a:bodyPr anchor="t" rtlCol="false" tIns="0" lIns="0" bIns="0" rIns="0">
            <a:spAutoFit/>
          </a:bodyPr>
          <a:lstStyle/>
          <a:p>
            <a:pPr algn="r">
              <a:lnSpc>
                <a:spcPts val="4620"/>
              </a:lnSpc>
            </a:pPr>
            <a:r>
              <a:rPr lang="en-US" sz="3300" spc="818">
                <a:solidFill>
                  <a:srgbClr val="000000"/>
                </a:solidFill>
                <a:latin typeface="Childos Arabic SemiBold"/>
              </a:rPr>
              <a:t>BRUNO PORTELLA DE MOURA</a:t>
            </a:r>
          </a:p>
          <a:p>
            <a:pPr algn="r">
              <a:lnSpc>
                <a:spcPts val="4200"/>
              </a:lnSpc>
            </a:pPr>
            <a:r>
              <a:rPr lang="en-US" sz="3000" spc="744">
                <a:solidFill>
                  <a:srgbClr val="000000"/>
                </a:solidFill>
                <a:latin typeface="Pangolin"/>
              </a:rPr>
              <a:t>NIVEAU A1</a:t>
            </a:r>
          </a:p>
          <a:p>
            <a:pPr algn="r">
              <a:lnSpc>
                <a:spcPts val="4200"/>
              </a:lnSpc>
            </a:pPr>
            <a:r>
              <a:rPr lang="en-US" sz="3000" spc="744">
                <a:solidFill>
                  <a:srgbClr val="000000"/>
                </a:solidFill>
                <a:latin typeface="Pangolin"/>
              </a:rPr>
              <a:t>CIL 01 DE BRASÍLIA</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2421166" y="4749931"/>
            <a:ext cx="11213627" cy="1549519"/>
          </a:xfrm>
          <a:custGeom>
            <a:avLst/>
            <a:gdLst/>
            <a:ahLst/>
            <a:cxnLst/>
            <a:rect r="r" b="b" t="t" l="l"/>
            <a:pathLst>
              <a:path h="1549519" w="11213627">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3479669" y="8483540"/>
            <a:ext cx="7467218" cy="1549519"/>
          </a:xfrm>
          <a:custGeom>
            <a:avLst/>
            <a:gdLst/>
            <a:ahLst/>
            <a:cxnLst/>
            <a:rect r="r" b="b" t="t" l="l"/>
            <a:pathLst>
              <a:path h="1549519" w="7467218">
                <a:moveTo>
                  <a:pt x="0" y="0"/>
                </a:moveTo>
                <a:lnTo>
                  <a:pt x="7467218" y="0"/>
                </a:lnTo>
                <a:lnTo>
                  <a:pt x="7467218"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50171" t="0" r="0" b="0"/>
            </a:stretch>
          </a:blipFill>
        </p:spPr>
      </p:sp>
      <p:sp>
        <p:nvSpPr>
          <p:cNvPr name="Freeform 4" id="4"/>
          <p:cNvSpPr/>
          <p:nvPr/>
        </p:nvSpPr>
        <p:spPr>
          <a:xfrm flipH="false" flipV="false" rot="0">
            <a:off x="-393186" y="0"/>
            <a:ext cx="11213627" cy="1549519"/>
          </a:xfrm>
          <a:custGeom>
            <a:avLst/>
            <a:gdLst/>
            <a:ahLst/>
            <a:cxnLst/>
            <a:rect r="r" b="b" t="t" l="l"/>
            <a:pathLst>
              <a:path h="1549519" w="11213627">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a:grpSpLocks noChangeAspect="true"/>
          </p:cNvGrpSpPr>
          <p:nvPr/>
        </p:nvGrpSpPr>
        <p:grpSpPr>
          <a:xfrm rot="0">
            <a:off x="1242513" y="3770263"/>
            <a:ext cx="8115300" cy="4869180"/>
            <a:chOff x="0" y="0"/>
            <a:chExt cx="6350000" cy="3810000"/>
          </a:xfrm>
        </p:grpSpPr>
        <p:sp>
          <p:nvSpPr>
            <p:cNvPr name="Freeform 6" id="6"/>
            <p:cNvSpPr/>
            <p:nvPr/>
          </p:nvSpPr>
          <p:spPr>
            <a:xfrm flipH="false" flipV="false" rot="0">
              <a:off x="0" y="0"/>
              <a:ext cx="6350000" cy="3810000"/>
            </a:xfrm>
            <a:custGeom>
              <a:avLst/>
              <a:gdLst/>
              <a:ahLst/>
              <a:cxnLst/>
              <a:rect r="r" b="b" t="t" l="l"/>
              <a:pathLst>
                <a:path h="3810000" w="635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solidFill>
              <a:srgbClr val="97A5C2"/>
            </a:solidFill>
            <a:ln w="12700">
              <a:solidFill>
                <a:srgbClr val="000000"/>
              </a:solidFill>
            </a:ln>
          </p:spPr>
        </p:sp>
      </p:grpSp>
      <p:grpSp>
        <p:nvGrpSpPr>
          <p:cNvPr name="Group 7" id="7"/>
          <p:cNvGrpSpPr>
            <a:grpSpLocks noChangeAspect="true"/>
          </p:cNvGrpSpPr>
          <p:nvPr/>
        </p:nvGrpSpPr>
        <p:grpSpPr>
          <a:xfrm rot="0">
            <a:off x="997265" y="3556218"/>
            <a:ext cx="8146735" cy="4888041"/>
            <a:chOff x="0" y="0"/>
            <a:chExt cx="6350000" cy="3810000"/>
          </a:xfrm>
        </p:grpSpPr>
        <p:sp>
          <p:nvSpPr>
            <p:cNvPr name="Freeform 8" id="8"/>
            <p:cNvSpPr/>
            <p:nvPr/>
          </p:nvSpPr>
          <p:spPr>
            <a:xfrm flipH="false" flipV="false" rot="0">
              <a:off x="0" y="0"/>
              <a:ext cx="6350000" cy="3810000"/>
            </a:xfrm>
            <a:custGeom>
              <a:avLst/>
              <a:gdLst/>
              <a:ahLst/>
              <a:cxnLst/>
              <a:rect r="r" b="b" t="t" l="l"/>
              <a:pathLst>
                <a:path h="3810000" w="635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blipFill>
              <a:blip r:embed="rId4"/>
              <a:stretch>
                <a:fillRect l="0" t="-6770" r="0" b="-6770"/>
              </a:stretch>
            </a:blipFill>
          </p:spPr>
        </p:sp>
      </p:grpSp>
      <p:sp>
        <p:nvSpPr>
          <p:cNvPr name="Freeform 9" id="9"/>
          <p:cNvSpPr/>
          <p:nvPr/>
        </p:nvSpPr>
        <p:spPr>
          <a:xfrm flipH="false" flipV="false" rot="0">
            <a:off x="11544253" y="-180121"/>
            <a:ext cx="3736339" cy="3736339"/>
          </a:xfrm>
          <a:custGeom>
            <a:avLst/>
            <a:gdLst/>
            <a:ahLst/>
            <a:cxnLst/>
            <a:rect r="r" b="b" t="t" l="l"/>
            <a:pathLst>
              <a:path h="3736339" w="3736339">
                <a:moveTo>
                  <a:pt x="0" y="0"/>
                </a:moveTo>
                <a:lnTo>
                  <a:pt x="3736340" y="0"/>
                </a:lnTo>
                <a:lnTo>
                  <a:pt x="3736340" y="3736339"/>
                </a:lnTo>
                <a:lnTo>
                  <a:pt x="0" y="3736339"/>
                </a:lnTo>
                <a:lnTo>
                  <a:pt x="0" y="0"/>
                </a:lnTo>
                <a:close/>
              </a:path>
            </a:pathLst>
          </a:custGeom>
          <a:blipFill>
            <a:blip r:embed="rId5"/>
            <a:stretch>
              <a:fillRect l="0" t="0" r="0" b="0"/>
            </a:stretch>
          </a:blipFill>
        </p:spPr>
      </p:sp>
      <p:sp>
        <p:nvSpPr>
          <p:cNvPr name="TextBox 10" id="10"/>
          <p:cNvSpPr txBox="true"/>
          <p:nvPr/>
        </p:nvSpPr>
        <p:spPr>
          <a:xfrm rot="0">
            <a:off x="-1474336" y="1067529"/>
            <a:ext cx="12584415" cy="1803401"/>
          </a:xfrm>
          <a:prstGeom prst="rect">
            <a:avLst/>
          </a:prstGeom>
        </p:spPr>
        <p:txBody>
          <a:bodyPr anchor="t" rtlCol="false" tIns="0" lIns="0" bIns="0" rIns="0">
            <a:spAutoFit/>
          </a:bodyPr>
          <a:lstStyle/>
          <a:p>
            <a:pPr algn="ctr" marL="0" indent="0" lvl="0">
              <a:lnSpc>
                <a:spcPts val="13999"/>
              </a:lnSpc>
              <a:spcBef>
                <a:spcPct val="0"/>
              </a:spcBef>
            </a:pPr>
            <a:r>
              <a:rPr lang="en-US" sz="9999" spc="1049">
                <a:solidFill>
                  <a:srgbClr val="000000"/>
                </a:solidFill>
                <a:latin typeface="AC Fat Bamboo"/>
              </a:rPr>
              <a:t>Staus</a:t>
            </a:r>
          </a:p>
        </p:txBody>
      </p:sp>
      <p:sp>
        <p:nvSpPr>
          <p:cNvPr name="TextBox 11" id="11"/>
          <p:cNvSpPr txBox="true"/>
          <p:nvPr/>
        </p:nvSpPr>
        <p:spPr>
          <a:xfrm rot="0">
            <a:off x="9571627" y="3703588"/>
            <a:ext cx="7681593" cy="5857875"/>
          </a:xfrm>
          <a:prstGeom prst="rect">
            <a:avLst/>
          </a:prstGeom>
        </p:spPr>
        <p:txBody>
          <a:bodyPr anchor="t" rtlCol="false" tIns="0" lIns="0" bIns="0" rIns="0">
            <a:spAutoFit/>
          </a:bodyPr>
          <a:lstStyle/>
          <a:p>
            <a:pPr>
              <a:lnSpc>
                <a:spcPts val="4200"/>
              </a:lnSpc>
            </a:pPr>
            <a:r>
              <a:rPr lang="en-US" sz="3000">
                <a:solidFill>
                  <a:srgbClr val="000000"/>
                </a:solidFill>
                <a:latin typeface="Glacial Indifference"/>
              </a:rPr>
              <a:t>Was ist passiert, wenn zu Stoßzeiten zu viele Autos auf der Straße sind? </a:t>
            </a:r>
            <a:r>
              <a:rPr lang="en-US" sz="3000">
                <a:solidFill>
                  <a:srgbClr val="000000"/>
                </a:solidFill>
                <a:latin typeface="Glacial Indifference Bold"/>
              </a:rPr>
              <a:t>Staus</a:t>
            </a:r>
            <a:r>
              <a:rPr lang="en-US" sz="3000">
                <a:solidFill>
                  <a:srgbClr val="000000"/>
                </a:solidFill>
                <a:latin typeface="Glacial Indifference"/>
              </a:rPr>
              <a:t>! Das sehen wir jeder Morgen und Abend. Wie viel Zeit verbrauchen wir um nach Hause zu gehen?</a:t>
            </a:r>
          </a:p>
          <a:p>
            <a:pPr>
              <a:lnSpc>
                <a:spcPts val="4200"/>
              </a:lnSpc>
            </a:pPr>
          </a:p>
          <a:p>
            <a:pPr>
              <a:lnSpc>
                <a:spcPts val="4200"/>
              </a:lnSpc>
              <a:spcBef>
                <a:spcPct val="0"/>
              </a:spcBef>
            </a:pPr>
            <a:r>
              <a:rPr lang="en-US" sz="3000">
                <a:solidFill>
                  <a:srgbClr val="000000"/>
                </a:solidFill>
                <a:latin typeface="Glacial Indifference"/>
              </a:rPr>
              <a:t>Dies ist eine Frage, die von den lokalen Behörden beantwortet werden kann: mehr öffentliche Verkehr bedeutet weniger Staus! Die Leute können auch gesünder leben und mit dem Fahrrad zur Schule oder Arbeit fahren! Öffentlicher Verkehr ist auch eine gute Idee!</a:t>
            </a:r>
          </a:p>
        </p:txBody>
      </p:sp>
      <p:sp>
        <p:nvSpPr>
          <p:cNvPr name="TextBox 12" id="12"/>
          <p:cNvSpPr txBox="true"/>
          <p:nvPr/>
        </p:nvSpPr>
        <p:spPr>
          <a:xfrm rot="0">
            <a:off x="1507748" y="8749248"/>
            <a:ext cx="3594616" cy="306705"/>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Glacial Indifference"/>
              </a:rPr>
              <a:t>Mit einem Handy von mir fotografiert</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7619281" y="4136101"/>
            <a:ext cx="9039674" cy="5423805"/>
            <a:chOff x="0" y="0"/>
            <a:chExt cx="6350000" cy="3810000"/>
          </a:xfrm>
        </p:grpSpPr>
        <p:sp>
          <p:nvSpPr>
            <p:cNvPr name="Freeform 3" id="3"/>
            <p:cNvSpPr/>
            <p:nvPr/>
          </p:nvSpPr>
          <p:spPr>
            <a:xfrm flipH="false" flipV="false" rot="0">
              <a:off x="0" y="0"/>
              <a:ext cx="6350000" cy="3810000"/>
            </a:xfrm>
            <a:custGeom>
              <a:avLst/>
              <a:gdLst/>
              <a:ahLst/>
              <a:cxnLst/>
              <a:rect r="r" b="b" t="t" l="l"/>
              <a:pathLst>
                <a:path h="3810000" w="635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solidFill>
              <a:srgbClr val="97A5C2"/>
            </a:solidFill>
            <a:ln w="12700">
              <a:solidFill>
                <a:srgbClr val="000000"/>
              </a:solidFill>
            </a:ln>
          </p:spPr>
        </p:sp>
      </p:grpSp>
      <p:sp>
        <p:nvSpPr>
          <p:cNvPr name="Freeform 4" id="4"/>
          <p:cNvSpPr/>
          <p:nvPr/>
        </p:nvSpPr>
        <p:spPr>
          <a:xfrm flipH="false" flipV="false" rot="5400000">
            <a:off x="11925866" y="4783644"/>
            <a:ext cx="11213627" cy="1549519"/>
          </a:xfrm>
          <a:custGeom>
            <a:avLst/>
            <a:gdLst/>
            <a:ahLst/>
            <a:cxnLst/>
            <a:rect r="r" b="b" t="t" l="l"/>
            <a:pathLst>
              <a:path h="1549519" w="11213627">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0800000">
            <a:off x="-25833" y="9176864"/>
            <a:ext cx="7467218" cy="1549519"/>
          </a:xfrm>
          <a:custGeom>
            <a:avLst/>
            <a:gdLst/>
            <a:ahLst/>
            <a:cxnLst/>
            <a:rect r="r" b="b" t="t" l="l"/>
            <a:pathLst>
              <a:path h="1549519" w="7467218">
                <a:moveTo>
                  <a:pt x="0" y="0"/>
                </a:moveTo>
                <a:lnTo>
                  <a:pt x="7467218" y="0"/>
                </a:lnTo>
                <a:lnTo>
                  <a:pt x="746721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50171" t="0" r="0" b="0"/>
            </a:stretch>
          </a:blipFill>
        </p:spPr>
      </p:sp>
      <p:sp>
        <p:nvSpPr>
          <p:cNvPr name="Freeform 6" id="6"/>
          <p:cNvSpPr/>
          <p:nvPr/>
        </p:nvSpPr>
        <p:spPr>
          <a:xfrm flipH="false" flipV="false" rot="0">
            <a:off x="2902205" y="-230307"/>
            <a:ext cx="11213627" cy="1549519"/>
          </a:xfrm>
          <a:custGeom>
            <a:avLst/>
            <a:gdLst/>
            <a:ahLst/>
            <a:cxnLst/>
            <a:rect r="r" b="b" t="t" l="l"/>
            <a:pathLst>
              <a:path h="1549519" w="11213627">
                <a:moveTo>
                  <a:pt x="0" y="0"/>
                </a:moveTo>
                <a:lnTo>
                  <a:pt x="11213627" y="0"/>
                </a:lnTo>
                <a:lnTo>
                  <a:pt x="11213627"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2621818" y="0"/>
            <a:ext cx="4136101" cy="4136101"/>
          </a:xfrm>
          <a:custGeom>
            <a:avLst/>
            <a:gdLst/>
            <a:ahLst/>
            <a:cxnLst/>
            <a:rect r="r" b="b" t="t" l="l"/>
            <a:pathLst>
              <a:path h="4136101" w="4136101">
                <a:moveTo>
                  <a:pt x="0" y="0"/>
                </a:moveTo>
                <a:lnTo>
                  <a:pt x="4136102" y="0"/>
                </a:lnTo>
                <a:lnTo>
                  <a:pt x="4136102" y="4136101"/>
                </a:lnTo>
                <a:lnTo>
                  <a:pt x="0" y="4136101"/>
                </a:lnTo>
                <a:lnTo>
                  <a:pt x="0" y="0"/>
                </a:lnTo>
                <a:close/>
              </a:path>
            </a:pathLst>
          </a:custGeom>
          <a:blipFill>
            <a:blip r:embed="rId4"/>
            <a:stretch>
              <a:fillRect l="0" t="0" r="0" b="0"/>
            </a:stretch>
          </a:blipFill>
        </p:spPr>
      </p:sp>
      <p:grpSp>
        <p:nvGrpSpPr>
          <p:cNvPr name="Group 8" id="8"/>
          <p:cNvGrpSpPr>
            <a:grpSpLocks noChangeAspect="true"/>
          </p:cNvGrpSpPr>
          <p:nvPr/>
        </p:nvGrpSpPr>
        <p:grpSpPr>
          <a:xfrm rot="0">
            <a:off x="7889003" y="3988631"/>
            <a:ext cx="8868916" cy="5321350"/>
            <a:chOff x="0" y="0"/>
            <a:chExt cx="6350000" cy="3810000"/>
          </a:xfrm>
        </p:grpSpPr>
        <p:sp>
          <p:nvSpPr>
            <p:cNvPr name="Freeform 9" id="9"/>
            <p:cNvSpPr/>
            <p:nvPr/>
          </p:nvSpPr>
          <p:spPr>
            <a:xfrm flipH="false" flipV="false" rot="0">
              <a:off x="0" y="0"/>
              <a:ext cx="6350000" cy="3810000"/>
            </a:xfrm>
            <a:custGeom>
              <a:avLst/>
              <a:gdLst/>
              <a:ahLst/>
              <a:cxnLst/>
              <a:rect r="r" b="b" t="t" l="l"/>
              <a:pathLst>
                <a:path h="3810000" w="635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blipFill>
              <a:blip r:embed="rId5"/>
              <a:stretch>
                <a:fillRect l="0" t="-9652" r="0" b="-9652"/>
              </a:stretch>
            </a:blipFill>
          </p:spPr>
        </p:sp>
      </p:grpSp>
      <p:sp>
        <p:nvSpPr>
          <p:cNvPr name="TextBox 10" id="10"/>
          <p:cNvSpPr txBox="true"/>
          <p:nvPr/>
        </p:nvSpPr>
        <p:spPr>
          <a:xfrm rot="0">
            <a:off x="-2584803" y="561051"/>
            <a:ext cx="17090829" cy="3575051"/>
          </a:xfrm>
          <a:prstGeom prst="rect">
            <a:avLst/>
          </a:prstGeom>
        </p:spPr>
        <p:txBody>
          <a:bodyPr anchor="t" rtlCol="false" tIns="0" lIns="0" bIns="0" rIns="0">
            <a:spAutoFit/>
          </a:bodyPr>
          <a:lstStyle/>
          <a:p>
            <a:pPr algn="ctr">
              <a:lnSpc>
                <a:spcPts val="13999"/>
              </a:lnSpc>
            </a:pPr>
            <a:r>
              <a:rPr lang="en-US" sz="9999" spc="779">
                <a:solidFill>
                  <a:srgbClr val="000000"/>
                </a:solidFill>
                <a:latin typeface="AC Fat Bamboo"/>
              </a:rPr>
              <a:t>Öffentlicher Verkehr... </a:t>
            </a:r>
          </a:p>
          <a:p>
            <a:pPr algn="ctr" marL="0" indent="0" lvl="0">
              <a:lnSpc>
                <a:spcPts val="13999"/>
              </a:lnSpc>
              <a:spcBef>
                <a:spcPct val="0"/>
              </a:spcBef>
            </a:pPr>
            <a:r>
              <a:rPr lang="en-US" sz="9999" spc="779">
                <a:solidFill>
                  <a:srgbClr val="000000"/>
                </a:solidFill>
                <a:latin typeface="AC Fat Bamboo"/>
              </a:rPr>
              <a:t>aber wo?</a:t>
            </a:r>
          </a:p>
        </p:txBody>
      </p:sp>
      <p:sp>
        <p:nvSpPr>
          <p:cNvPr name="TextBox 11" id="11"/>
          <p:cNvSpPr txBox="true"/>
          <p:nvPr/>
        </p:nvSpPr>
        <p:spPr>
          <a:xfrm rot="0">
            <a:off x="441850" y="4050376"/>
            <a:ext cx="6999535" cy="5029201"/>
          </a:xfrm>
          <a:prstGeom prst="rect">
            <a:avLst/>
          </a:prstGeom>
        </p:spPr>
        <p:txBody>
          <a:bodyPr anchor="t" rtlCol="false" tIns="0" lIns="0" bIns="0" rIns="0">
            <a:spAutoFit/>
          </a:bodyPr>
          <a:lstStyle/>
          <a:p>
            <a:pPr>
              <a:lnSpc>
                <a:spcPts val="4499"/>
              </a:lnSpc>
            </a:pPr>
            <a:r>
              <a:rPr lang="en-US" sz="2999">
                <a:solidFill>
                  <a:srgbClr val="000000"/>
                </a:solidFill>
                <a:latin typeface="Glacial Indifference"/>
              </a:rPr>
              <a:t>Ein großes Problem ist </a:t>
            </a:r>
            <a:r>
              <a:rPr lang="en-US" sz="2999">
                <a:solidFill>
                  <a:srgbClr val="000000"/>
                </a:solidFill>
                <a:latin typeface="Glacial Indifference Bold"/>
              </a:rPr>
              <a:t>wenig öffentliche Verkehrsmittel</a:t>
            </a:r>
            <a:r>
              <a:rPr lang="en-US" sz="2999">
                <a:solidFill>
                  <a:srgbClr val="000000"/>
                </a:solidFill>
                <a:latin typeface="Glacial Indifference"/>
              </a:rPr>
              <a:t>. In unsere Strasse sehen wir täglich viele Autos und nicht so viele Busse. Strassenbahnen und Züge haben wir nicht. U-bahn... nur in einige Orte.</a:t>
            </a:r>
          </a:p>
          <a:p>
            <a:pPr marL="0" indent="0" lvl="0">
              <a:lnSpc>
                <a:spcPts val="4499"/>
              </a:lnSpc>
              <a:spcBef>
                <a:spcPct val="0"/>
              </a:spcBef>
            </a:pPr>
            <a:r>
              <a:rPr lang="en-US" sz="2999">
                <a:solidFill>
                  <a:srgbClr val="000000"/>
                </a:solidFill>
                <a:latin typeface="Glacial Indifference"/>
              </a:rPr>
              <a:t>Das heißt, unsere urbane Mobilität braucht die Hilfe der lokalen Behörden. Platz dafür haben wir! Fahrradvermietung sehen wir auf dem Bild. Warum nicht, Leute?</a:t>
            </a:r>
          </a:p>
        </p:txBody>
      </p:sp>
      <p:sp>
        <p:nvSpPr>
          <p:cNvPr name="TextBox 12" id="12"/>
          <p:cNvSpPr txBox="true"/>
          <p:nvPr/>
        </p:nvSpPr>
        <p:spPr>
          <a:xfrm rot="0">
            <a:off x="13208822" y="9644919"/>
            <a:ext cx="3466147" cy="306705"/>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Glacial Indifference"/>
              </a:rPr>
              <a:t>Mit einer Drone von mir fotografiert</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7816025" y="4405318"/>
            <a:ext cx="8520838" cy="5112503"/>
            <a:chOff x="0" y="0"/>
            <a:chExt cx="6350000" cy="3810000"/>
          </a:xfrm>
        </p:grpSpPr>
        <p:sp>
          <p:nvSpPr>
            <p:cNvPr name="Freeform 3" id="3"/>
            <p:cNvSpPr/>
            <p:nvPr/>
          </p:nvSpPr>
          <p:spPr>
            <a:xfrm flipH="false" flipV="false" rot="0">
              <a:off x="0" y="0"/>
              <a:ext cx="6350000" cy="3810000"/>
            </a:xfrm>
            <a:custGeom>
              <a:avLst/>
              <a:gdLst/>
              <a:ahLst/>
              <a:cxnLst/>
              <a:rect r="r" b="b" t="t" l="l"/>
              <a:pathLst>
                <a:path h="3810000" w="635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solidFill>
              <a:srgbClr val="97A5C2"/>
            </a:solidFill>
            <a:ln w="12700">
              <a:solidFill>
                <a:srgbClr val="000000"/>
              </a:solidFill>
            </a:ln>
          </p:spPr>
        </p:sp>
      </p:grpSp>
      <p:grpSp>
        <p:nvGrpSpPr>
          <p:cNvPr name="Group 4" id="4"/>
          <p:cNvGrpSpPr>
            <a:grpSpLocks noChangeAspect="true"/>
          </p:cNvGrpSpPr>
          <p:nvPr/>
        </p:nvGrpSpPr>
        <p:grpSpPr>
          <a:xfrm rot="0">
            <a:off x="8034920" y="3966119"/>
            <a:ext cx="8820302" cy="5292181"/>
            <a:chOff x="0" y="0"/>
            <a:chExt cx="6350000" cy="3810000"/>
          </a:xfrm>
        </p:grpSpPr>
        <p:sp>
          <p:nvSpPr>
            <p:cNvPr name="Freeform 5" id="5"/>
            <p:cNvSpPr/>
            <p:nvPr/>
          </p:nvSpPr>
          <p:spPr>
            <a:xfrm flipH="false" flipV="false" rot="0">
              <a:off x="0" y="0"/>
              <a:ext cx="6350000" cy="3810000"/>
            </a:xfrm>
            <a:custGeom>
              <a:avLst/>
              <a:gdLst/>
              <a:ahLst/>
              <a:cxnLst/>
              <a:rect r="r" b="b" t="t" l="l"/>
              <a:pathLst>
                <a:path h="3810000" w="635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blipFill>
              <a:blip r:embed="rId2"/>
              <a:stretch>
                <a:fillRect l="-10352" t="0" r="-10352" b="0"/>
              </a:stretch>
            </a:blipFill>
          </p:spPr>
        </p:sp>
      </p:grpSp>
      <p:sp>
        <p:nvSpPr>
          <p:cNvPr name="Freeform 6" id="6"/>
          <p:cNvSpPr/>
          <p:nvPr/>
        </p:nvSpPr>
        <p:spPr>
          <a:xfrm flipH="false" flipV="false" rot="5400000">
            <a:off x="12156485" y="4737053"/>
            <a:ext cx="11213627" cy="1549519"/>
          </a:xfrm>
          <a:custGeom>
            <a:avLst/>
            <a:gdLst/>
            <a:ahLst/>
            <a:cxnLst/>
            <a:rect r="r" b="b" t="t" l="l"/>
            <a:pathLst>
              <a:path h="1549519" w="11213627">
                <a:moveTo>
                  <a:pt x="0" y="0"/>
                </a:moveTo>
                <a:lnTo>
                  <a:pt x="11213628" y="0"/>
                </a:lnTo>
                <a:lnTo>
                  <a:pt x="11213628" y="1549520"/>
                </a:lnTo>
                <a:lnTo>
                  <a:pt x="0" y="15495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10800000">
            <a:off x="2075861" y="9099859"/>
            <a:ext cx="7467218" cy="1549519"/>
          </a:xfrm>
          <a:custGeom>
            <a:avLst/>
            <a:gdLst/>
            <a:ahLst/>
            <a:cxnLst/>
            <a:rect r="r" b="b" t="t" l="l"/>
            <a:pathLst>
              <a:path h="1549519" w="7467218">
                <a:moveTo>
                  <a:pt x="0" y="0"/>
                </a:moveTo>
                <a:lnTo>
                  <a:pt x="7467218" y="0"/>
                </a:lnTo>
                <a:lnTo>
                  <a:pt x="7467218" y="1549519"/>
                </a:lnTo>
                <a:lnTo>
                  <a:pt x="0" y="1549519"/>
                </a:lnTo>
                <a:lnTo>
                  <a:pt x="0" y="0"/>
                </a:lnTo>
                <a:close/>
              </a:path>
            </a:pathLst>
          </a:custGeom>
          <a:blipFill>
            <a:blip r:embed="rId3">
              <a:extLst>
                <a:ext uri="{96DAC541-7B7A-43D3-8B79-37D633B846F1}">
                  <asvg:svgBlip xmlns:asvg="http://schemas.microsoft.com/office/drawing/2016/SVG/main" r:embed="rId4"/>
                </a:ext>
              </a:extLst>
            </a:blip>
            <a:stretch>
              <a:fillRect l="-50171" t="0" r="0" b="0"/>
            </a:stretch>
          </a:blipFill>
        </p:spPr>
      </p:sp>
      <p:sp>
        <p:nvSpPr>
          <p:cNvPr name="Freeform 8" id="8"/>
          <p:cNvSpPr/>
          <p:nvPr/>
        </p:nvSpPr>
        <p:spPr>
          <a:xfrm flipH="false" flipV="false" rot="0">
            <a:off x="7682675" y="-250888"/>
            <a:ext cx="4217006" cy="4217006"/>
          </a:xfrm>
          <a:custGeom>
            <a:avLst/>
            <a:gdLst/>
            <a:ahLst/>
            <a:cxnLst/>
            <a:rect r="r" b="b" t="t" l="l"/>
            <a:pathLst>
              <a:path h="4217006" w="4217006">
                <a:moveTo>
                  <a:pt x="0" y="0"/>
                </a:moveTo>
                <a:lnTo>
                  <a:pt x="4217006" y="0"/>
                </a:lnTo>
                <a:lnTo>
                  <a:pt x="4217006" y="4217007"/>
                </a:lnTo>
                <a:lnTo>
                  <a:pt x="0" y="4217007"/>
                </a:lnTo>
                <a:lnTo>
                  <a:pt x="0" y="0"/>
                </a:lnTo>
                <a:close/>
              </a:path>
            </a:pathLst>
          </a:custGeom>
          <a:blipFill>
            <a:blip r:embed="rId5"/>
            <a:stretch>
              <a:fillRect l="0" t="0" r="0" b="0"/>
            </a:stretch>
          </a:blipFill>
        </p:spPr>
      </p:sp>
      <p:sp>
        <p:nvSpPr>
          <p:cNvPr name="Freeform 9" id="9"/>
          <p:cNvSpPr/>
          <p:nvPr/>
        </p:nvSpPr>
        <p:spPr>
          <a:xfrm flipH="false" flipV="false" rot="0">
            <a:off x="-3530952" y="-95001"/>
            <a:ext cx="11213627" cy="1549519"/>
          </a:xfrm>
          <a:custGeom>
            <a:avLst/>
            <a:gdLst/>
            <a:ahLst/>
            <a:cxnLst/>
            <a:rect r="r" b="b" t="t" l="l"/>
            <a:pathLst>
              <a:path h="1549519" w="11213627">
                <a:moveTo>
                  <a:pt x="0" y="0"/>
                </a:moveTo>
                <a:lnTo>
                  <a:pt x="11213627" y="0"/>
                </a:lnTo>
                <a:lnTo>
                  <a:pt x="11213627" y="1549520"/>
                </a:lnTo>
                <a:lnTo>
                  <a:pt x="0" y="15495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7303030" y="1302062"/>
            <a:ext cx="14071359" cy="1812918"/>
          </a:xfrm>
          <a:prstGeom prst="rect">
            <a:avLst/>
          </a:prstGeom>
        </p:spPr>
        <p:txBody>
          <a:bodyPr anchor="t" rtlCol="false" tIns="0" lIns="0" bIns="0" rIns="0">
            <a:spAutoFit/>
          </a:bodyPr>
          <a:lstStyle/>
          <a:p>
            <a:pPr algn="ctr" marL="0" indent="0" lvl="0">
              <a:lnSpc>
                <a:spcPts val="14000"/>
              </a:lnSpc>
              <a:spcBef>
                <a:spcPct val="0"/>
              </a:spcBef>
            </a:pPr>
            <a:r>
              <a:rPr lang="en-US" sz="10000" spc="780">
                <a:solidFill>
                  <a:srgbClr val="000000"/>
                </a:solidFill>
                <a:latin typeface="AC Fat Bamboo"/>
              </a:rPr>
              <a:t>Ein Kontrast!</a:t>
            </a:r>
          </a:p>
        </p:txBody>
      </p:sp>
      <p:sp>
        <p:nvSpPr>
          <p:cNvPr name="TextBox 11" id="11"/>
          <p:cNvSpPr txBox="true"/>
          <p:nvPr/>
        </p:nvSpPr>
        <p:spPr>
          <a:xfrm rot="0">
            <a:off x="388957" y="2260909"/>
            <a:ext cx="7293717" cy="6838950"/>
          </a:xfrm>
          <a:prstGeom prst="rect">
            <a:avLst/>
          </a:prstGeom>
        </p:spPr>
        <p:txBody>
          <a:bodyPr anchor="t" rtlCol="false" tIns="0" lIns="0" bIns="0" rIns="0">
            <a:spAutoFit/>
          </a:bodyPr>
          <a:lstStyle/>
          <a:p>
            <a:pPr marL="0" indent="0" lvl="0">
              <a:lnSpc>
                <a:spcPts val="4500"/>
              </a:lnSpc>
              <a:spcBef>
                <a:spcPct val="0"/>
              </a:spcBef>
            </a:pPr>
            <a:r>
              <a:rPr lang="en-US" sz="3000">
                <a:solidFill>
                  <a:srgbClr val="000000"/>
                </a:solidFill>
                <a:latin typeface="Glacial Indifference"/>
              </a:rPr>
              <a:t>Unsere Hauptstadt hat viele Menschen hier gebracht und ist zu klein geworden. Das Ergebnis? Um Brasília herum sind einige Satellitenstädte entstanden, die viele Probleme haben. </a:t>
            </a:r>
            <a:r>
              <a:rPr lang="en-US" sz="3000">
                <a:solidFill>
                  <a:srgbClr val="000000"/>
                </a:solidFill>
                <a:latin typeface="Glacial Indifference Bold"/>
              </a:rPr>
              <a:t>Estrutural</a:t>
            </a:r>
            <a:r>
              <a:rPr lang="en-US" sz="3000">
                <a:solidFill>
                  <a:srgbClr val="000000"/>
                </a:solidFill>
                <a:latin typeface="Glacial Indifference"/>
              </a:rPr>
              <a:t> ist ein gutes Beispiel dafür! Es wurde ohne Planung, Sicherheit und Infrastruktur geboren. Der Nachbar dieser Stadt ist eine riesige Müllhalde. Man kann nicht so leben! Diese Personen brauchen Bildung, Gesundheit, Verkehr, Sicherheit... so, bessere Lebensbedingungen!</a:t>
            </a:r>
          </a:p>
        </p:txBody>
      </p:sp>
      <p:sp>
        <p:nvSpPr>
          <p:cNvPr name="TextBox 12" id="12"/>
          <p:cNvSpPr txBox="true"/>
          <p:nvPr/>
        </p:nvSpPr>
        <p:spPr>
          <a:xfrm rot="0">
            <a:off x="13405089" y="9479721"/>
            <a:ext cx="3466147" cy="306705"/>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Glacial Indifference"/>
              </a:rPr>
              <a:t>Mit einer Drone von mir fotografiert</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7805" y="-846543"/>
            <a:ext cx="20743610" cy="11980086"/>
            <a:chOff x="0" y="0"/>
            <a:chExt cx="27658147" cy="15973448"/>
          </a:xfrm>
        </p:grpSpPr>
        <p:sp>
          <p:nvSpPr>
            <p:cNvPr name="Freeform 3" id="3"/>
            <p:cNvSpPr/>
            <p:nvPr/>
          </p:nvSpPr>
          <p:spPr>
            <a:xfrm flipH="false" flipV="false" rot="5400000">
              <a:off x="18615233" y="8448407"/>
              <a:ext cx="13222916" cy="1827167"/>
            </a:xfrm>
            <a:custGeom>
              <a:avLst/>
              <a:gdLst/>
              <a:ahLst/>
              <a:cxnLst/>
              <a:rect r="r" b="b" t="t" l="l"/>
              <a:pathLst>
                <a:path h="1827167" w="13222916">
                  <a:moveTo>
                    <a:pt x="0" y="0"/>
                  </a:moveTo>
                  <a:lnTo>
                    <a:pt x="13222915" y="0"/>
                  </a:lnTo>
                  <a:lnTo>
                    <a:pt x="13222915" y="1827166"/>
                  </a:lnTo>
                  <a:lnTo>
                    <a:pt x="0" y="18271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800000">
              <a:off x="14435232" y="12985476"/>
              <a:ext cx="13222916" cy="1827167"/>
            </a:xfrm>
            <a:custGeom>
              <a:avLst/>
              <a:gdLst/>
              <a:ahLst/>
              <a:cxnLst/>
              <a:rect r="r" b="b" t="t" l="l"/>
              <a:pathLst>
                <a:path h="1827167" w="13222916">
                  <a:moveTo>
                    <a:pt x="0" y="0"/>
                  </a:moveTo>
                  <a:lnTo>
                    <a:pt x="13222915" y="0"/>
                  </a:lnTo>
                  <a:lnTo>
                    <a:pt x="13222915" y="1827167"/>
                  </a:lnTo>
                  <a:lnTo>
                    <a:pt x="0" y="18271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400000">
              <a:off x="-4249990" y="5793279"/>
              <a:ext cx="13444318" cy="1857760"/>
            </a:xfrm>
            <a:custGeom>
              <a:avLst/>
              <a:gdLst/>
              <a:ahLst/>
              <a:cxnLst/>
              <a:rect r="r" b="b" t="t" l="l"/>
              <a:pathLst>
                <a:path h="1857760" w="13444318">
                  <a:moveTo>
                    <a:pt x="0" y="0"/>
                  </a:moveTo>
                  <a:lnTo>
                    <a:pt x="13444317" y="0"/>
                  </a:lnTo>
                  <a:lnTo>
                    <a:pt x="13444317" y="1857760"/>
                  </a:lnTo>
                  <a:lnTo>
                    <a:pt x="0" y="18577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0" y="1180241"/>
              <a:ext cx="13444318" cy="1857760"/>
            </a:xfrm>
            <a:custGeom>
              <a:avLst/>
              <a:gdLst/>
              <a:ahLst/>
              <a:cxnLst/>
              <a:rect r="r" b="b" t="t" l="l"/>
              <a:pathLst>
                <a:path h="1857760" w="13444318">
                  <a:moveTo>
                    <a:pt x="0" y="0"/>
                  </a:moveTo>
                  <a:lnTo>
                    <a:pt x="13444318" y="0"/>
                  </a:lnTo>
                  <a:lnTo>
                    <a:pt x="13444318" y="1857760"/>
                  </a:lnTo>
                  <a:lnTo>
                    <a:pt x="0" y="18577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8680824" y="613757"/>
              <a:ext cx="8294766" cy="1857760"/>
            </a:xfrm>
            <a:custGeom>
              <a:avLst/>
              <a:gdLst/>
              <a:ahLst/>
              <a:cxnLst/>
              <a:rect r="r" b="b" t="t" l="l"/>
              <a:pathLst>
                <a:path h="1857760" w="8294766">
                  <a:moveTo>
                    <a:pt x="0" y="0"/>
                  </a:moveTo>
                  <a:lnTo>
                    <a:pt x="8294766" y="0"/>
                  </a:lnTo>
                  <a:lnTo>
                    <a:pt x="8294766" y="1857761"/>
                  </a:lnTo>
                  <a:lnTo>
                    <a:pt x="0" y="1857761"/>
                  </a:lnTo>
                  <a:lnTo>
                    <a:pt x="0" y="0"/>
                  </a:lnTo>
                  <a:close/>
                </a:path>
              </a:pathLst>
            </a:custGeom>
            <a:blipFill>
              <a:blip r:embed="rId2">
                <a:extLst>
                  <a:ext uri="{96DAC541-7B7A-43D3-8B79-37D633B846F1}">
                    <asvg:svgBlip xmlns:asvg="http://schemas.microsoft.com/office/drawing/2016/SVG/main" r:embed="rId3"/>
                  </a:ext>
                </a:extLst>
              </a:blip>
              <a:stretch>
                <a:fillRect l="-62081" t="0" r="0" b="0"/>
              </a:stretch>
            </a:blipFill>
          </p:spPr>
        </p:sp>
        <p:sp>
          <p:nvSpPr>
            <p:cNvPr name="Freeform 8" id="8"/>
            <p:cNvSpPr/>
            <p:nvPr/>
          </p:nvSpPr>
          <p:spPr>
            <a:xfrm flipH="false" flipV="false" rot="-10800000">
              <a:off x="7400281" y="12970180"/>
              <a:ext cx="8294766" cy="1857760"/>
            </a:xfrm>
            <a:custGeom>
              <a:avLst/>
              <a:gdLst/>
              <a:ahLst/>
              <a:cxnLst/>
              <a:rect r="r" b="b" t="t" l="l"/>
              <a:pathLst>
                <a:path h="1857760" w="8294766">
                  <a:moveTo>
                    <a:pt x="0" y="0"/>
                  </a:moveTo>
                  <a:lnTo>
                    <a:pt x="8294766" y="0"/>
                  </a:lnTo>
                  <a:lnTo>
                    <a:pt x="8294766" y="1857760"/>
                  </a:lnTo>
                  <a:lnTo>
                    <a:pt x="0" y="1857760"/>
                  </a:lnTo>
                  <a:lnTo>
                    <a:pt x="0" y="0"/>
                  </a:lnTo>
                  <a:close/>
                </a:path>
              </a:pathLst>
            </a:custGeom>
            <a:blipFill>
              <a:blip r:embed="rId2">
                <a:extLst>
                  <a:ext uri="{96DAC541-7B7A-43D3-8B79-37D633B846F1}">
                    <asvg:svgBlip xmlns:asvg="http://schemas.microsoft.com/office/drawing/2016/SVG/main" r:embed="rId3"/>
                  </a:ext>
                </a:extLst>
              </a:blip>
              <a:stretch>
                <a:fillRect l="-62081" t="0" r="0" b="0"/>
              </a:stretch>
            </a:blipFill>
          </p:spPr>
        </p:sp>
        <p:sp>
          <p:nvSpPr>
            <p:cNvPr name="Freeform 9" id="9"/>
            <p:cNvSpPr/>
            <p:nvPr/>
          </p:nvSpPr>
          <p:spPr>
            <a:xfrm flipH="false" flipV="false" rot="-10800000">
              <a:off x="2700621" y="14115688"/>
              <a:ext cx="8294766" cy="1857760"/>
            </a:xfrm>
            <a:custGeom>
              <a:avLst/>
              <a:gdLst/>
              <a:ahLst/>
              <a:cxnLst/>
              <a:rect r="r" b="b" t="t" l="l"/>
              <a:pathLst>
                <a:path h="1857760" w="8294766">
                  <a:moveTo>
                    <a:pt x="0" y="0"/>
                  </a:moveTo>
                  <a:lnTo>
                    <a:pt x="8294766" y="0"/>
                  </a:lnTo>
                  <a:lnTo>
                    <a:pt x="8294766" y="1857760"/>
                  </a:lnTo>
                  <a:lnTo>
                    <a:pt x="0" y="1857760"/>
                  </a:lnTo>
                  <a:lnTo>
                    <a:pt x="0" y="0"/>
                  </a:lnTo>
                  <a:close/>
                </a:path>
              </a:pathLst>
            </a:custGeom>
            <a:blipFill>
              <a:blip r:embed="rId2">
                <a:extLst>
                  <a:ext uri="{96DAC541-7B7A-43D3-8B79-37D633B846F1}">
                    <asvg:svgBlip xmlns:asvg="http://schemas.microsoft.com/office/drawing/2016/SVG/main" r:embed="rId3"/>
                  </a:ext>
                </a:extLst>
              </a:blip>
              <a:stretch>
                <a:fillRect l="-62081" t="0" r="0" b="0"/>
              </a:stretch>
            </a:blipFill>
          </p:spPr>
        </p:sp>
        <p:sp>
          <p:nvSpPr>
            <p:cNvPr name="Freeform 10" id="10"/>
            <p:cNvSpPr/>
            <p:nvPr/>
          </p:nvSpPr>
          <p:spPr>
            <a:xfrm flipH="false" flipV="false" rot="0">
              <a:off x="15720447" y="38100"/>
              <a:ext cx="8294766" cy="1857760"/>
            </a:xfrm>
            <a:custGeom>
              <a:avLst/>
              <a:gdLst/>
              <a:ahLst/>
              <a:cxnLst/>
              <a:rect r="r" b="b" t="t" l="l"/>
              <a:pathLst>
                <a:path h="1857760" w="8294766">
                  <a:moveTo>
                    <a:pt x="0" y="0"/>
                  </a:moveTo>
                  <a:lnTo>
                    <a:pt x="8294765" y="0"/>
                  </a:lnTo>
                  <a:lnTo>
                    <a:pt x="8294765" y="1857760"/>
                  </a:lnTo>
                  <a:lnTo>
                    <a:pt x="0" y="1857760"/>
                  </a:lnTo>
                  <a:lnTo>
                    <a:pt x="0" y="0"/>
                  </a:lnTo>
                  <a:close/>
                </a:path>
              </a:pathLst>
            </a:custGeom>
            <a:blipFill>
              <a:blip r:embed="rId2">
                <a:extLst>
                  <a:ext uri="{96DAC541-7B7A-43D3-8B79-37D633B846F1}">
                    <asvg:svgBlip xmlns:asvg="http://schemas.microsoft.com/office/drawing/2016/SVG/main" r:embed="rId3"/>
                  </a:ext>
                </a:extLst>
              </a:blip>
              <a:stretch>
                <a:fillRect l="-62081" t="0" r="0" b="0"/>
              </a:stretch>
            </a:blipFill>
          </p:spPr>
        </p:sp>
      </p:grpSp>
      <p:sp>
        <p:nvSpPr>
          <p:cNvPr name="Freeform 11" id="11"/>
          <p:cNvSpPr/>
          <p:nvPr/>
        </p:nvSpPr>
        <p:spPr>
          <a:xfrm flipH="false" flipV="false" rot="4674825">
            <a:off x="8482475" y="2991013"/>
            <a:ext cx="1323050" cy="2489906"/>
          </a:xfrm>
          <a:custGeom>
            <a:avLst/>
            <a:gdLst/>
            <a:ahLst/>
            <a:cxnLst/>
            <a:rect r="r" b="b" t="t" l="l"/>
            <a:pathLst>
              <a:path h="2489906" w="1323050">
                <a:moveTo>
                  <a:pt x="0" y="0"/>
                </a:moveTo>
                <a:lnTo>
                  <a:pt x="1323050" y="0"/>
                </a:lnTo>
                <a:lnTo>
                  <a:pt x="1323050" y="2489906"/>
                </a:lnTo>
                <a:lnTo>
                  <a:pt x="0" y="2489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2022647" y="1603979"/>
            <a:ext cx="1521083" cy="1788753"/>
          </a:xfrm>
          <a:custGeom>
            <a:avLst/>
            <a:gdLst/>
            <a:ahLst/>
            <a:cxnLst/>
            <a:rect r="r" b="b" t="t" l="l"/>
            <a:pathLst>
              <a:path h="1788753" w="1521083">
                <a:moveTo>
                  <a:pt x="0" y="0"/>
                </a:moveTo>
                <a:lnTo>
                  <a:pt x="1521084" y="0"/>
                </a:lnTo>
                <a:lnTo>
                  <a:pt x="1521084" y="1788753"/>
                </a:lnTo>
                <a:lnTo>
                  <a:pt x="0" y="178875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12727125" y="5143500"/>
            <a:ext cx="4266293" cy="4517251"/>
          </a:xfrm>
          <a:custGeom>
            <a:avLst/>
            <a:gdLst/>
            <a:ahLst/>
            <a:cxnLst/>
            <a:rect r="r" b="b" t="t" l="l"/>
            <a:pathLst>
              <a:path h="4517251" w="4266293">
                <a:moveTo>
                  <a:pt x="0" y="0"/>
                </a:moveTo>
                <a:lnTo>
                  <a:pt x="4266293" y="0"/>
                </a:lnTo>
                <a:lnTo>
                  <a:pt x="4266293" y="4517251"/>
                </a:lnTo>
                <a:lnTo>
                  <a:pt x="0" y="4517251"/>
                </a:lnTo>
                <a:lnTo>
                  <a:pt x="0" y="0"/>
                </a:lnTo>
                <a:close/>
              </a:path>
            </a:pathLst>
          </a:custGeom>
          <a:blipFill>
            <a:blip r:embed="rId8"/>
            <a:stretch>
              <a:fillRect l="0" t="0" r="0" b="0"/>
            </a:stretch>
          </a:blipFill>
        </p:spPr>
      </p:sp>
      <p:sp>
        <p:nvSpPr>
          <p:cNvPr name="TextBox 14" id="14"/>
          <p:cNvSpPr txBox="true"/>
          <p:nvPr/>
        </p:nvSpPr>
        <p:spPr>
          <a:xfrm rot="0">
            <a:off x="1475010" y="5305425"/>
            <a:ext cx="15337980" cy="1358966"/>
          </a:xfrm>
          <a:prstGeom prst="rect">
            <a:avLst/>
          </a:prstGeom>
        </p:spPr>
        <p:txBody>
          <a:bodyPr anchor="t" rtlCol="false" tIns="0" lIns="0" bIns="0" rIns="0">
            <a:spAutoFit/>
          </a:bodyPr>
          <a:lstStyle/>
          <a:p>
            <a:pPr algn="ctr">
              <a:lnSpc>
                <a:spcPts val="9401"/>
              </a:lnSpc>
            </a:pPr>
            <a:r>
              <a:rPr lang="en-US" sz="10002" spc="1410">
                <a:solidFill>
                  <a:srgbClr val="000000"/>
                </a:solidFill>
                <a:latin typeface="AC Fat Bamboo"/>
              </a:rPr>
              <a:t>Vielen Dank!</a:t>
            </a:r>
          </a:p>
        </p:txBody>
      </p:sp>
      <p:sp>
        <p:nvSpPr>
          <p:cNvPr name="TextBox 15" id="15"/>
          <p:cNvSpPr txBox="true"/>
          <p:nvPr/>
        </p:nvSpPr>
        <p:spPr>
          <a:xfrm rot="0">
            <a:off x="5129365" y="1955430"/>
            <a:ext cx="8029271" cy="1028700"/>
          </a:xfrm>
          <a:prstGeom prst="rect">
            <a:avLst/>
          </a:prstGeom>
        </p:spPr>
        <p:txBody>
          <a:bodyPr anchor="t" rtlCol="false" tIns="0" lIns="0" bIns="0" rIns="0">
            <a:spAutoFit/>
          </a:bodyPr>
          <a:lstStyle/>
          <a:p>
            <a:pPr algn="ctr">
              <a:lnSpc>
                <a:spcPts val="4199"/>
              </a:lnSpc>
              <a:spcBef>
                <a:spcPct val="0"/>
              </a:spcBef>
            </a:pPr>
            <a:r>
              <a:rPr lang="en-US" sz="2999">
                <a:solidFill>
                  <a:srgbClr val="000000"/>
                </a:solidFill>
                <a:latin typeface="Glacial Indifference"/>
              </a:rPr>
              <a:t>Ich liebe meine Stadt, aber wir müssen viel machen mit einem Blick auf die Zukunft!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820442" y="2507961"/>
            <a:ext cx="8647187" cy="8647187"/>
            <a:chOff x="0" y="0"/>
            <a:chExt cx="11529582" cy="11529582"/>
          </a:xfrm>
        </p:grpSpPr>
        <p:sp>
          <p:nvSpPr>
            <p:cNvPr name="Freeform 3" id="3"/>
            <p:cNvSpPr/>
            <p:nvPr/>
          </p:nvSpPr>
          <p:spPr>
            <a:xfrm flipH="false" flipV="false" rot="5400000">
              <a:off x="3644708" y="4968202"/>
              <a:ext cx="11529582" cy="1593179"/>
            </a:xfrm>
            <a:custGeom>
              <a:avLst/>
              <a:gdLst/>
              <a:ahLst/>
              <a:cxnLst/>
              <a:rect r="r" b="b" t="t" l="l"/>
              <a:pathLst>
                <a:path h="1593179" w="11529582">
                  <a:moveTo>
                    <a:pt x="0" y="0"/>
                  </a:moveTo>
                  <a:lnTo>
                    <a:pt x="11529582" y="0"/>
                  </a:lnTo>
                  <a:lnTo>
                    <a:pt x="11529582" y="1593178"/>
                  </a:lnTo>
                  <a:lnTo>
                    <a:pt x="0" y="15931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800000">
              <a:off x="0" y="8924252"/>
              <a:ext cx="11529582" cy="1593179"/>
            </a:xfrm>
            <a:custGeom>
              <a:avLst/>
              <a:gdLst/>
              <a:ahLst/>
              <a:cxnLst/>
              <a:rect r="r" b="b" t="t" l="l"/>
              <a:pathLst>
                <a:path h="1593179" w="11529582">
                  <a:moveTo>
                    <a:pt x="0" y="0"/>
                  </a:moveTo>
                  <a:lnTo>
                    <a:pt x="11529582" y="0"/>
                  </a:lnTo>
                  <a:lnTo>
                    <a:pt x="11529582" y="1593179"/>
                  </a:lnTo>
                  <a:lnTo>
                    <a:pt x="0" y="15931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Freeform 5" id="5"/>
          <p:cNvSpPr/>
          <p:nvPr/>
        </p:nvSpPr>
        <p:spPr>
          <a:xfrm flipH="false" flipV="false" rot="-5400000">
            <a:off x="-3352035" y="7706000"/>
            <a:ext cx="7467218" cy="1549519"/>
          </a:xfrm>
          <a:custGeom>
            <a:avLst/>
            <a:gdLst/>
            <a:ahLst/>
            <a:cxnLst/>
            <a:rect r="r" b="b" t="t" l="l"/>
            <a:pathLst>
              <a:path h="1549519" w="7467218">
                <a:moveTo>
                  <a:pt x="0" y="0"/>
                </a:moveTo>
                <a:lnTo>
                  <a:pt x="7467218" y="0"/>
                </a:lnTo>
                <a:lnTo>
                  <a:pt x="746721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50171" t="0" r="0" b="0"/>
            </a:stretch>
          </a:blipFill>
        </p:spPr>
      </p:sp>
      <p:sp>
        <p:nvSpPr>
          <p:cNvPr name="Freeform 6" id="6"/>
          <p:cNvSpPr/>
          <p:nvPr/>
        </p:nvSpPr>
        <p:spPr>
          <a:xfrm flipH="false" flipV="false" rot="0">
            <a:off x="-393186" y="0"/>
            <a:ext cx="11213627" cy="1549519"/>
          </a:xfrm>
          <a:custGeom>
            <a:avLst/>
            <a:gdLst/>
            <a:ahLst/>
            <a:cxnLst/>
            <a:rect r="r" b="b" t="t" l="l"/>
            <a:pathLst>
              <a:path h="1549519" w="11213627">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028700" y="1549519"/>
            <a:ext cx="1521083" cy="1788753"/>
          </a:xfrm>
          <a:custGeom>
            <a:avLst/>
            <a:gdLst/>
            <a:ahLst/>
            <a:cxnLst/>
            <a:rect r="r" b="b" t="t" l="l"/>
            <a:pathLst>
              <a:path h="1788753" w="1521083">
                <a:moveTo>
                  <a:pt x="0" y="0"/>
                </a:moveTo>
                <a:lnTo>
                  <a:pt x="1521083" y="0"/>
                </a:lnTo>
                <a:lnTo>
                  <a:pt x="1521083" y="1788753"/>
                </a:lnTo>
                <a:lnTo>
                  <a:pt x="0" y="17887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4817462" y="6530640"/>
            <a:ext cx="1606431" cy="1889119"/>
          </a:xfrm>
          <a:custGeom>
            <a:avLst/>
            <a:gdLst/>
            <a:ahLst/>
            <a:cxnLst/>
            <a:rect r="r" b="b" t="t" l="l"/>
            <a:pathLst>
              <a:path h="1889119" w="1606431">
                <a:moveTo>
                  <a:pt x="0" y="0"/>
                </a:moveTo>
                <a:lnTo>
                  <a:pt x="1606431" y="0"/>
                </a:lnTo>
                <a:lnTo>
                  <a:pt x="1606431" y="1889119"/>
                </a:lnTo>
                <a:lnTo>
                  <a:pt x="0" y="18891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774273" y="3818016"/>
            <a:ext cx="6648112" cy="6648112"/>
          </a:xfrm>
          <a:custGeom>
            <a:avLst/>
            <a:gdLst/>
            <a:ahLst/>
            <a:cxnLst/>
            <a:rect r="r" b="b" t="t" l="l"/>
            <a:pathLst>
              <a:path h="6648112" w="6648112">
                <a:moveTo>
                  <a:pt x="0" y="0"/>
                </a:moveTo>
                <a:lnTo>
                  <a:pt x="6648112" y="0"/>
                </a:lnTo>
                <a:lnTo>
                  <a:pt x="6648112" y="6648112"/>
                </a:lnTo>
                <a:lnTo>
                  <a:pt x="0" y="6648112"/>
                </a:lnTo>
                <a:lnTo>
                  <a:pt x="0" y="0"/>
                </a:lnTo>
                <a:close/>
              </a:path>
            </a:pathLst>
          </a:custGeom>
          <a:blipFill>
            <a:blip r:embed="rId6"/>
            <a:stretch>
              <a:fillRect l="0" t="0" r="0" b="0"/>
            </a:stretch>
          </a:blipFill>
        </p:spPr>
      </p:sp>
      <p:sp>
        <p:nvSpPr>
          <p:cNvPr name="TextBox 10" id="10"/>
          <p:cNvSpPr txBox="true"/>
          <p:nvPr/>
        </p:nvSpPr>
        <p:spPr>
          <a:xfrm rot="0">
            <a:off x="3799364" y="1825983"/>
            <a:ext cx="10689273" cy="1812905"/>
          </a:xfrm>
          <a:prstGeom prst="rect">
            <a:avLst/>
          </a:prstGeom>
        </p:spPr>
        <p:txBody>
          <a:bodyPr anchor="t" rtlCol="false" tIns="0" lIns="0" bIns="0" rIns="0">
            <a:spAutoFit/>
          </a:bodyPr>
          <a:lstStyle/>
          <a:p>
            <a:pPr algn="ctr">
              <a:lnSpc>
                <a:spcPts val="14001"/>
              </a:lnSpc>
              <a:spcBef>
                <a:spcPct val="0"/>
              </a:spcBef>
            </a:pPr>
            <a:r>
              <a:rPr lang="en-US" sz="10000" spc="880">
                <a:solidFill>
                  <a:srgbClr val="000000"/>
                </a:solidFill>
                <a:latin typeface="AC Fat Bamboo Bold"/>
              </a:rPr>
              <a:t>Meine Stadt und ich</a:t>
            </a:r>
          </a:p>
        </p:txBody>
      </p:sp>
      <p:sp>
        <p:nvSpPr>
          <p:cNvPr name="TextBox 11" id="11"/>
          <p:cNvSpPr txBox="true"/>
          <p:nvPr/>
        </p:nvSpPr>
        <p:spPr>
          <a:xfrm rot="0">
            <a:off x="5129365" y="4416090"/>
            <a:ext cx="8029271" cy="4171950"/>
          </a:xfrm>
          <a:prstGeom prst="rect">
            <a:avLst/>
          </a:prstGeom>
        </p:spPr>
        <p:txBody>
          <a:bodyPr anchor="t" rtlCol="false" tIns="0" lIns="0" bIns="0" rIns="0">
            <a:spAutoFit/>
          </a:bodyPr>
          <a:lstStyle/>
          <a:p>
            <a:pPr algn="ctr">
              <a:lnSpc>
                <a:spcPts val="4199"/>
              </a:lnSpc>
            </a:pPr>
            <a:r>
              <a:rPr lang="en-US" sz="2999">
                <a:solidFill>
                  <a:srgbClr val="000000"/>
                </a:solidFill>
                <a:latin typeface="Glacial Indifference"/>
              </a:rPr>
              <a:t>Hallo! </a:t>
            </a:r>
          </a:p>
          <a:p>
            <a:pPr algn="ctr">
              <a:lnSpc>
                <a:spcPts val="4199"/>
              </a:lnSpc>
            </a:pPr>
            <a:r>
              <a:rPr lang="en-US" sz="2999">
                <a:solidFill>
                  <a:srgbClr val="000000"/>
                </a:solidFill>
                <a:latin typeface="Glacial Indifference"/>
              </a:rPr>
              <a:t>Mein Name ist </a:t>
            </a:r>
            <a:r>
              <a:rPr lang="en-US" sz="2999">
                <a:solidFill>
                  <a:srgbClr val="000000"/>
                </a:solidFill>
                <a:latin typeface="Glacial Indifference Bold"/>
              </a:rPr>
              <a:t>Bruno Portella</a:t>
            </a:r>
            <a:r>
              <a:rPr lang="en-US" sz="2999">
                <a:solidFill>
                  <a:srgbClr val="000000"/>
                </a:solidFill>
                <a:latin typeface="Glacial Indifference"/>
              </a:rPr>
              <a:t> und ich bin 14 Jahre alt. Ich komme aus </a:t>
            </a:r>
            <a:r>
              <a:rPr lang="en-US" sz="2999">
                <a:solidFill>
                  <a:srgbClr val="000000"/>
                </a:solidFill>
                <a:latin typeface="Glacial Indifference Bold"/>
              </a:rPr>
              <a:t>Brasília</a:t>
            </a:r>
            <a:r>
              <a:rPr lang="en-US" sz="2999">
                <a:solidFill>
                  <a:srgbClr val="000000"/>
                </a:solidFill>
                <a:latin typeface="Glacial Indifference"/>
              </a:rPr>
              <a:t> und wohne auch hier, in die Hauptstadt Brasiliens. Diese "junge Frau" ist nur 62 Jahre alt. Aber ist Brasília die Stadt der Zukunft? </a:t>
            </a:r>
          </a:p>
          <a:p>
            <a:pPr algn="ctr">
              <a:lnSpc>
                <a:spcPts val="4199"/>
              </a:lnSpc>
            </a:pPr>
          </a:p>
          <a:p>
            <a:pPr algn="ctr">
              <a:lnSpc>
                <a:spcPts val="4199"/>
              </a:lnSpc>
              <a:spcBef>
                <a:spcPct val="0"/>
              </a:spcBef>
            </a:pPr>
            <a:r>
              <a:rPr lang="en-US" sz="2999">
                <a:solidFill>
                  <a:srgbClr val="000000"/>
                </a:solidFill>
                <a:latin typeface="Glacial Indifference"/>
              </a:rPr>
              <a:t>Mal sehen...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3366965" y="6592368"/>
            <a:ext cx="8647187" cy="1194884"/>
          </a:xfrm>
          <a:custGeom>
            <a:avLst/>
            <a:gdLst/>
            <a:ahLst/>
            <a:cxnLst/>
            <a:rect r="r" b="b" t="t" l="l"/>
            <a:pathLst>
              <a:path h="1194884" w="8647187">
                <a:moveTo>
                  <a:pt x="0" y="0"/>
                </a:moveTo>
                <a:lnTo>
                  <a:pt x="8647186" y="0"/>
                </a:lnTo>
                <a:lnTo>
                  <a:pt x="8647186" y="1194884"/>
                </a:lnTo>
                <a:lnTo>
                  <a:pt x="0" y="11948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3352035" y="7706000"/>
            <a:ext cx="7467218" cy="1549519"/>
          </a:xfrm>
          <a:custGeom>
            <a:avLst/>
            <a:gdLst/>
            <a:ahLst/>
            <a:cxnLst/>
            <a:rect r="r" b="b" t="t" l="l"/>
            <a:pathLst>
              <a:path h="1549519" w="7467218">
                <a:moveTo>
                  <a:pt x="0" y="0"/>
                </a:moveTo>
                <a:lnTo>
                  <a:pt x="7467218" y="0"/>
                </a:lnTo>
                <a:lnTo>
                  <a:pt x="746721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50171" t="0" r="0" b="0"/>
            </a:stretch>
          </a:blipFill>
        </p:spPr>
      </p:sp>
      <p:sp>
        <p:nvSpPr>
          <p:cNvPr name="Freeform 4" id="4"/>
          <p:cNvSpPr/>
          <p:nvPr/>
        </p:nvSpPr>
        <p:spPr>
          <a:xfrm flipH="false" flipV="false" rot="0">
            <a:off x="-393186" y="0"/>
            <a:ext cx="11213627" cy="1549519"/>
          </a:xfrm>
          <a:custGeom>
            <a:avLst/>
            <a:gdLst/>
            <a:ahLst/>
            <a:cxnLst/>
            <a:rect r="r" b="b" t="t" l="l"/>
            <a:pathLst>
              <a:path h="1549519" w="11213627">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8647938" y="4558486"/>
            <a:ext cx="8165956" cy="4984504"/>
            <a:chOff x="0" y="0"/>
            <a:chExt cx="10887941" cy="6646006"/>
          </a:xfrm>
        </p:grpSpPr>
        <p:grpSp>
          <p:nvGrpSpPr>
            <p:cNvPr name="Group 6" id="6"/>
            <p:cNvGrpSpPr>
              <a:grpSpLocks noChangeAspect="true"/>
            </p:cNvGrpSpPr>
            <p:nvPr/>
          </p:nvGrpSpPr>
          <p:grpSpPr>
            <a:xfrm rot="0">
              <a:off x="283103" y="283103"/>
              <a:ext cx="10604838" cy="6362903"/>
              <a:chOff x="0" y="0"/>
              <a:chExt cx="6350000" cy="3810000"/>
            </a:xfrm>
          </p:grpSpPr>
          <p:sp>
            <p:nvSpPr>
              <p:cNvPr name="Freeform 7" id="7"/>
              <p:cNvSpPr/>
              <p:nvPr/>
            </p:nvSpPr>
            <p:spPr>
              <a:xfrm flipH="false" flipV="false" rot="0">
                <a:off x="0" y="0"/>
                <a:ext cx="6350000" cy="3810000"/>
              </a:xfrm>
              <a:custGeom>
                <a:avLst/>
                <a:gdLst/>
                <a:ahLst/>
                <a:cxnLst/>
                <a:rect r="r" b="b" t="t" l="l"/>
                <a:pathLst>
                  <a:path h="3810000" w="635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solidFill>
                <a:srgbClr val="CEDDB1"/>
              </a:solidFill>
              <a:ln w="12700">
                <a:solidFill>
                  <a:srgbClr val="000000"/>
                </a:solidFill>
              </a:ln>
            </p:spPr>
          </p:sp>
        </p:grpSp>
        <p:grpSp>
          <p:nvGrpSpPr>
            <p:cNvPr name="Group 8" id="8"/>
            <p:cNvGrpSpPr>
              <a:grpSpLocks noChangeAspect="true"/>
            </p:cNvGrpSpPr>
            <p:nvPr/>
          </p:nvGrpSpPr>
          <p:grpSpPr>
            <a:xfrm rot="0">
              <a:off x="0" y="0"/>
              <a:ext cx="10604838" cy="6362903"/>
              <a:chOff x="0" y="0"/>
              <a:chExt cx="6350000" cy="3810000"/>
            </a:xfrm>
          </p:grpSpPr>
          <p:sp>
            <p:nvSpPr>
              <p:cNvPr name="Freeform 9" id="9"/>
              <p:cNvSpPr/>
              <p:nvPr/>
            </p:nvSpPr>
            <p:spPr>
              <a:xfrm flipH="false" flipV="false" rot="0">
                <a:off x="0" y="0"/>
                <a:ext cx="6350000" cy="3810000"/>
              </a:xfrm>
              <a:custGeom>
                <a:avLst/>
                <a:gdLst/>
                <a:ahLst/>
                <a:cxnLst/>
                <a:rect r="r" b="b" t="t" l="l"/>
                <a:pathLst>
                  <a:path h="3810000" w="635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blipFill>
                <a:blip r:embed="rId4"/>
                <a:stretch>
                  <a:fillRect l="0" t="-13212" r="0" b="-24098"/>
                </a:stretch>
              </a:blipFill>
            </p:spPr>
          </p:sp>
        </p:grpSp>
      </p:grpSp>
      <p:sp>
        <p:nvSpPr>
          <p:cNvPr name="TextBox 10" id="10"/>
          <p:cNvSpPr txBox="true"/>
          <p:nvPr/>
        </p:nvSpPr>
        <p:spPr>
          <a:xfrm rot="0">
            <a:off x="2496783" y="1389447"/>
            <a:ext cx="10803666" cy="1812918"/>
          </a:xfrm>
          <a:prstGeom prst="rect">
            <a:avLst/>
          </a:prstGeom>
        </p:spPr>
        <p:txBody>
          <a:bodyPr anchor="t" rtlCol="false" tIns="0" lIns="0" bIns="0" rIns="0">
            <a:spAutoFit/>
          </a:bodyPr>
          <a:lstStyle/>
          <a:p>
            <a:pPr>
              <a:lnSpc>
                <a:spcPts val="14000"/>
              </a:lnSpc>
              <a:spcBef>
                <a:spcPct val="0"/>
              </a:spcBef>
            </a:pPr>
            <a:r>
              <a:rPr lang="en-US" sz="10000" spc="880">
                <a:solidFill>
                  <a:srgbClr val="000000"/>
                </a:solidFill>
                <a:latin typeface="AC Fat Bamboo Bold"/>
              </a:rPr>
              <a:t>Eine geplante Stadt</a:t>
            </a:r>
          </a:p>
        </p:txBody>
      </p:sp>
      <p:sp>
        <p:nvSpPr>
          <p:cNvPr name="TextBox 11" id="11"/>
          <p:cNvSpPr txBox="true"/>
          <p:nvPr/>
        </p:nvSpPr>
        <p:spPr>
          <a:xfrm rot="0">
            <a:off x="1466380" y="3514725"/>
            <a:ext cx="6871511" cy="5743575"/>
          </a:xfrm>
          <a:prstGeom prst="rect">
            <a:avLst/>
          </a:prstGeom>
        </p:spPr>
        <p:txBody>
          <a:bodyPr anchor="t" rtlCol="false" tIns="0" lIns="0" bIns="0" rIns="0">
            <a:spAutoFit/>
          </a:bodyPr>
          <a:lstStyle/>
          <a:p>
            <a:pPr>
              <a:lnSpc>
                <a:spcPts val="4199"/>
              </a:lnSpc>
            </a:pPr>
            <a:r>
              <a:rPr lang="en-US" sz="2999">
                <a:solidFill>
                  <a:srgbClr val="000000"/>
                </a:solidFill>
                <a:latin typeface="Glacial Indifference"/>
              </a:rPr>
              <a:t>Ein Vogel? Ein Flugzeug? Ein Kreuz?</a:t>
            </a:r>
          </a:p>
          <a:p>
            <a:pPr>
              <a:lnSpc>
                <a:spcPts val="4199"/>
              </a:lnSpc>
            </a:pPr>
            <a:r>
              <a:rPr lang="en-US" sz="2999">
                <a:solidFill>
                  <a:srgbClr val="000000"/>
                </a:solidFill>
                <a:latin typeface="Glacial Indifference"/>
              </a:rPr>
              <a:t>Neeeeein! Das ist das Zentrum von </a:t>
            </a:r>
            <a:r>
              <a:rPr lang="en-US" sz="2999">
                <a:solidFill>
                  <a:srgbClr val="000000"/>
                </a:solidFill>
                <a:latin typeface="Glacial Indifference Bold"/>
              </a:rPr>
              <a:t>Brasília</a:t>
            </a:r>
            <a:r>
              <a:rPr lang="en-US" sz="2999">
                <a:solidFill>
                  <a:srgbClr val="000000"/>
                </a:solidFill>
                <a:latin typeface="Glacial Indifference"/>
              </a:rPr>
              <a:t>. Es wurde 1960 von Juscelino Kubitschek (JK), unser Präsident von 1956 bis 1961, gegründet. Oscar Niemeyer und Lúcio Costa waren die Architekten, die dieses schöne Projekt unterzeichneten. Aber in 62 Jahren hat es ein bißchen verändert.</a:t>
            </a:r>
          </a:p>
          <a:p>
            <a:pPr>
              <a:lnSpc>
                <a:spcPts val="4199"/>
              </a:lnSpc>
            </a:pPr>
          </a:p>
          <a:p>
            <a:pPr>
              <a:lnSpc>
                <a:spcPts val="4199"/>
              </a:lnSpc>
              <a:spcBef>
                <a:spcPct val="0"/>
              </a:spcBef>
            </a:pPr>
            <a:r>
              <a:rPr lang="en-US" sz="2999">
                <a:solidFill>
                  <a:srgbClr val="000000"/>
                </a:solidFill>
                <a:latin typeface="Glacial Indifference"/>
              </a:rPr>
              <a:t>Machen wir jetzt einen kleinen Besuch?</a:t>
            </a:r>
          </a:p>
        </p:txBody>
      </p:sp>
      <p:sp>
        <p:nvSpPr>
          <p:cNvPr name="TextBox 12" id="12"/>
          <p:cNvSpPr txBox="true"/>
          <p:nvPr/>
        </p:nvSpPr>
        <p:spPr>
          <a:xfrm rot="0">
            <a:off x="3685489" y="9718016"/>
            <a:ext cx="13195340" cy="306705"/>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Glacial Indifference"/>
              </a:rPr>
              <a:t>https://commons.wikimedia.org/wiki/File:Exposi%C3%A7%C3%A3o_do_plano_piloto_de_Bras%C3%ADlia_-_Mapa_Plano_Piloto.jpg</a:t>
            </a:r>
          </a:p>
        </p:txBody>
      </p:sp>
      <p:sp>
        <p:nvSpPr>
          <p:cNvPr name="Freeform 13" id="13"/>
          <p:cNvSpPr/>
          <p:nvPr/>
        </p:nvSpPr>
        <p:spPr>
          <a:xfrm flipH="false" flipV="false" rot="0">
            <a:off x="12730916" y="774760"/>
            <a:ext cx="3783726" cy="3783726"/>
          </a:xfrm>
          <a:custGeom>
            <a:avLst/>
            <a:gdLst/>
            <a:ahLst/>
            <a:cxnLst/>
            <a:rect r="r" b="b" t="t" l="l"/>
            <a:pathLst>
              <a:path h="3783726" w="3783726">
                <a:moveTo>
                  <a:pt x="0" y="0"/>
                </a:moveTo>
                <a:lnTo>
                  <a:pt x="3783726" y="0"/>
                </a:lnTo>
                <a:lnTo>
                  <a:pt x="3783726" y="3783726"/>
                </a:lnTo>
                <a:lnTo>
                  <a:pt x="0" y="3783726"/>
                </a:lnTo>
                <a:lnTo>
                  <a:pt x="0" y="0"/>
                </a:lnTo>
                <a:close/>
              </a:path>
            </a:pathLst>
          </a:custGeom>
          <a:blipFill>
            <a:blip r:embed="rId5"/>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2433621" y="3905427"/>
            <a:ext cx="11213627" cy="1549519"/>
          </a:xfrm>
          <a:custGeom>
            <a:avLst/>
            <a:gdLst/>
            <a:ahLst/>
            <a:cxnLst/>
            <a:rect r="r" b="b" t="t" l="l"/>
            <a:pathLst>
              <a:path h="1549519" w="11213627">
                <a:moveTo>
                  <a:pt x="0" y="0"/>
                </a:moveTo>
                <a:lnTo>
                  <a:pt x="11213627" y="0"/>
                </a:lnTo>
                <a:lnTo>
                  <a:pt x="11213627"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3124686" y="2107802"/>
            <a:ext cx="7467218" cy="1549519"/>
          </a:xfrm>
          <a:custGeom>
            <a:avLst/>
            <a:gdLst/>
            <a:ahLst/>
            <a:cxnLst/>
            <a:rect r="r" b="b" t="t" l="l"/>
            <a:pathLst>
              <a:path h="1549519" w="7467218">
                <a:moveTo>
                  <a:pt x="0" y="0"/>
                </a:moveTo>
                <a:lnTo>
                  <a:pt x="7467218" y="0"/>
                </a:lnTo>
                <a:lnTo>
                  <a:pt x="746721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50171" t="0" r="0" b="0"/>
            </a:stretch>
          </a:blipFill>
        </p:spPr>
      </p:sp>
      <p:sp>
        <p:nvSpPr>
          <p:cNvPr name="Freeform 4" id="4"/>
          <p:cNvSpPr/>
          <p:nvPr/>
        </p:nvSpPr>
        <p:spPr>
          <a:xfrm flipH="false" flipV="false" rot="0">
            <a:off x="5909173" y="-272033"/>
            <a:ext cx="11213627" cy="1549519"/>
          </a:xfrm>
          <a:custGeom>
            <a:avLst/>
            <a:gdLst/>
            <a:ahLst/>
            <a:cxnLst/>
            <a:rect r="r" b="b" t="t" l="l"/>
            <a:pathLst>
              <a:path h="1549519" w="11213627">
                <a:moveTo>
                  <a:pt x="0" y="0"/>
                </a:moveTo>
                <a:lnTo>
                  <a:pt x="11213627" y="0"/>
                </a:lnTo>
                <a:lnTo>
                  <a:pt x="11213627"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a:grpSpLocks noChangeAspect="true"/>
          </p:cNvGrpSpPr>
          <p:nvPr/>
        </p:nvGrpSpPr>
        <p:grpSpPr>
          <a:xfrm rot="0">
            <a:off x="1028700" y="4132915"/>
            <a:ext cx="9407583" cy="5644550"/>
            <a:chOff x="0" y="0"/>
            <a:chExt cx="6350000" cy="3810000"/>
          </a:xfrm>
        </p:grpSpPr>
        <p:sp>
          <p:nvSpPr>
            <p:cNvPr name="Freeform 6" id="6"/>
            <p:cNvSpPr/>
            <p:nvPr/>
          </p:nvSpPr>
          <p:spPr>
            <a:xfrm flipH="false" flipV="false" rot="0">
              <a:off x="0" y="0"/>
              <a:ext cx="6350000" cy="3810000"/>
            </a:xfrm>
            <a:custGeom>
              <a:avLst/>
              <a:gdLst/>
              <a:ahLst/>
              <a:cxnLst/>
              <a:rect r="r" b="b" t="t" l="l"/>
              <a:pathLst>
                <a:path h="3810000" w="635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solidFill>
              <a:srgbClr val="CEDDB1"/>
            </a:solidFill>
            <a:ln w="12700">
              <a:solidFill>
                <a:srgbClr val="000000"/>
              </a:solidFill>
            </a:ln>
          </p:spPr>
        </p:sp>
      </p:grpSp>
      <p:grpSp>
        <p:nvGrpSpPr>
          <p:cNvPr name="Group 7" id="7"/>
          <p:cNvGrpSpPr>
            <a:grpSpLocks noChangeAspect="true"/>
          </p:cNvGrpSpPr>
          <p:nvPr/>
        </p:nvGrpSpPr>
        <p:grpSpPr>
          <a:xfrm rot="0">
            <a:off x="1383683" y="3793895"/>
            <a:ext cx="9407583" cy="5644550"/>
            <a:chOff x="0" y="0"/>
            <a:chExt cx="6350000" cy="3810000"/>
          </a:xfrm>
        </p:grpSpPr>
        <p:sp>
          <p:nvSpPr>
            <p:cNvPr name="Freeform 8" id="8"/>
            <p:cNvSpPr/>
            <p:nvPr/>
          </p:nvSpPr>
          <p:spPr>
            <a:xfrm flipH="false" flipV="false" rot="0">
              <a:off x="0" y="0"/>
              <a:ext cx="6350000" cy="3810000"/>
            </a:xfrm>
            <a:custGeom>
              <a:avLst/>
              <a:gdLst/>
              <a:ahLst/>
              <a:cxnLst/>
              <a:rect r="r" b="b" t="t" l="l"/>
              <a:pathLst>
                <a:path h="3810000" w="635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blipFill>
              <a:blip r:embed="rId4"/>
              <a:stretch>
                <a:fillRect l="-2941" t="0" r="-2941" b="0"/>
              </a:stretch>
            </a:blipFill>
          </p:spPr>
        </p:sp>
      </p:grpSp>
      <p:sp>
        <p:nvSpPr>
          <p:cNvPr name="Freeform 9" id="9"/>
          <p:cNvSpPr/>
          <p:nvPr/>
        </p:nvSpPr>
        <p:spPr>
          <a:xfrm flipH="false" flipV="false" rot="0">
            <a:off x="1745871" y="0"/>
            <a:ext cx="3801113" cy="3801113"/>
          </a:xfrm>
          <a:custGeom>
            <a:avLst/>
            <a:gdLst/>
            <a:ahLst/>
            <a:cxnLst/>
            <a:rect r="r" b="b" t="t" l="l"/>
            <a:pathLst>
              <a:path h="3801113" w="3801113">
                <a:moveTo>
                  <a:pt x="0" y="0"/>
                </a:moveTo>
                <a:lnTo>
                  <a:pt x="3801114" y="0"/>
                </a:lnTo>
                <a:lnTo>
                  <a:pt x="3801114" y="3801113"/>
                </a:lnTo>
                <a:lnTo>
                  <a:pt x="0" y="3801113"/>
                </a:lnTo>
                <a:lnTo>
                  <a:pt x="0" y="0"/>
                </a:lnTo>
                <a:close/>
              </a:path>
            </a:pathLst>
          </a:custGeom>
          <a:blipFill>
            <a:blip r:embed="rId5"/>
            <a:stretch>
              <a:fillRect l="0" t="0" r="0" b="0"/>
            </a:stretch>
          </a:blipFill>
        </p:spPr>
      </p:sp>
      <p:sp>
        <p:nvSpPr>
          <p:cNvPr name="TextBox 10" id="10"/>
          <p:cNvSpPr txBox="true"/>
          <p:nvPr/>
        </p:nvSpPr>
        <p:spPr>
          <a:xfrm rot="0">
            <a:off x="11076339" y="2815886"/>
            <a:ext cx="6566807" cy="6924675"/>
          </a:xfrm>
          <a:prstGeom prst="rect">
            <a:avLst/>
          </a:prstGeom>
        </p:spPr>
        <p:txBody>
          <a:bodyPr anchor="t" rtlCol="false" tIns="0" lIns="0" bIns="0" rIns="0">
            <a:spAutoFit/>
          </a:bodyPr>
          <a:lstStyle/>
          <a:p>
            <a:pPr>
              <a:lnSpc>
                <a:spcPts val="4200"/>
              </a:lnSpc>
            </a:pPr>
            <a:r>
              <a:rPr lang="en-US" sz="3000">
                <a:solidFill>
                  <a:srgbClr val="000000"/>
                </a:solidFill>
                <a:latin typeface="Glacial Indifference"/>
              </a:rPr>
              <a:t>Das ist das Zentrum von Brasília. Es ist in Blöcken (quadras) geteilt, wo man wohnt, und Zwischenblöcken (entrequadras), wo man einkaufen gehen kann. Es war mit nicht so größe Gebäude geplannt! Das ist super! Hier sehen wir </a:t>
            </a:r>
            <a:r>
              <a:rPr lang="en-US" sz="3000">
                <a:solidFill>
                  <a:srgbClr val="000000"/>
                </a:solidFill>
                <a:latin typeface="Glacial Indifference Bold"/>
              </a:rPr>
              <a:t>Asa Norte</a:t>
            </a:r>
            <a:r>
              <a:rPr lang="en-US" sz="3000">
                <a:solidFill>
                  <a:srgbClr val="000000"/>
                </a:solidFill>
                <a:latin typeface="Glacial Indifference"/>
              </a:rPr>
              <a:t>, aber... es gibt auch Asa Sul!</a:t>
            </a:r>
          </a:p>
          <a:p>
            <a:pPr>
              <a:lnSpc>
                <a:spcPts val="4200"/>
              </a:lnSpc>
            </a:pPr>
          </a:p>
          <a:p>
            <a:pPr>
              <a:lnSpc>
                <a:spcPts val="4200"/>
              </a:lnSpc>
              <a:spcBef>
                <a:spcPct val="0"/>
              </a:spcBef>
            </a:pPr>
            <a:r>
              <a:rPr lang="en-US" sz="3000">
                <a:solidFill>
                  <a:srgbClr val="000000"/>
                </a:solidFill>
                <a:latin typeface="Glacial Indifference"/>
              </a:rPr>
              <a:t>Und warum ist es so grün? Weil es so viele Pflanzen, Bäume und Gärten gibt. Es verbessert auch unser Luft. Es ist cool mit der Natur zu leben! </a:t>
            </a:r>
          </a:p>
        </p:txBody>
      </p:sp>
      <p:sp>
        <p:nvSpPr>
          <p:cNvPr name="TextBox 11" id="11"/>
          <p:cNvSpPr txBox="true"/>
          <p:nvPr/>
        </p:nvSpPr>
        <p:spPr>
          <a:xfrm rot="0">
            <a:off x="1523413" y="9739365"/>
            <a:ext cx="3466147" cy="306705"/>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Glacial Indifference"/>
              </a:rPr>
              <a:t>Mit einer Drone von mir fotografiert</a:t>
            </a:r>
          </a:p>
        </p:txBody>
      </p:sp>
      <p:sp>
        <p:nvSpPr>
          <p:cNvPr name="TextBox 12" id="12"/>
          <p:cNvSpPr txBox="true"/>
          <p:nvPr/>
        </p:nvSpPr>
        <p:spPr>
          <a:xfrm rot="0">
            <a:off x="4314334" y="846460"/>
            <a:ext cx="11092355" cy="1812918"/>
          </a:xfrm>
          <a:prstGeom prst="rect">
            <a:avLst/>
          </a:prstGeom>
        </p:spPr>
        <p:txBody>
          <a:bodyPr anchor="t" rtlCol="false" tIns="0" lIns="0" bIns="0" rIns="0">
            <a:spAutoFit/>
          </a:bodyPr>
          <a:lstStyle/>
          <a:p>
            <a:pPr algn="ctr" marL="0" indent="0" lvl="0">
              <a:lnSpc>
                <a:spcPts val="14000"/>
              </a:lnSpc>
              <a:spcBef>
                <a:spcPct val="0"/>
              </a:spcBef>
            </a:pPr>
            <a:r>
              <a:rPr lang="en-US" sz="10000" spc="1050">
                <a:solidFill>
                  <a:srgbClr val="000000"/>
                </a:solidFill>
                <a:latin typeface="AC Fat Bamboo"/>
              </a:rPr>
              <a:t>So wohnen wir...</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7678797" y="4216051"/>
            <a:ext cx="9405089" cy="5643053"/>
            <a:chOff x="0" y="0"/>
            <a:chExt cx="6350000" cy="3810000"/>
          </a:xfrm>
        </p:grpSpPr>
        <p:sp>
          <p:nvSpPr>
            <p:cNvPr name="Freeform 3" id="3"/>
            <p:cNvSpPr/>
            <p:nvPr/>
          </p:nvSpPr>
          <p:spPr>
            <a:xfrm flipH="false" flipV="false" rot="0">
              <a:off x="0" y="0"/>
              <a:ext cx="6350000" cy="3810000"/>
            </a:xfrm>
            <a:custGeom>
              <a:avLst/>
              <a:gdLst/>
              <a:ahLst/>
              <a:cxnLst/>
              <a:rect r="r" b="b" t="t" l="l"/>
              <a:pathLst>
                <a:path h="3810000" w="635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solidFill>
              <a:srgbClr val="CEDDB1"/>
            </a:solidFill>
            <a:ln w="12700">
              <a:solidFill>
                <a:srgbClr val="000000"/>
              </a:solidFill>
            </a:ln>
          </p:spPr>
        </p:sp>
      </p:grpSp>
      <p:grpSp>
        <p:nvGrpSpPr>
          <p:cNvPr name="Group 4" id="4"/>
          <p:cNvGrpSpPr>
            <a:grpSpLocks noChangeAspect="true"/>
          </p:cNvGrpSpPr>
          <p:nvPr/>
        </p:nvGrpSpPr>
        <p:grpSpPr>
          <a:xfrm rot="0">
            <a:off x="7678797" y="4127041"/>
            <a:ext cx="9145331" cy="5487199"/>
            <a:chOff x="0" y="0"/>
            <a:chExt cx="6350000" cy="3810000"/>
          </a:xfrm>
        </p:grpSpPr>
        <p:sp>
          <p:nvSpPr>
            <p:cNvPr name="Freeform 5" id="5"/>
            <p:cNvSpPr/>
            <p:nvPr/>
          </p:nvSpPr>
          <p:spPr>
            <a:xfrm flipH="false" flipV="false" rot="0">
              <a:off x="0" y="0"/>
              <a:ext cx="6350000" cy="3810000"/>
            </a:xfrm>
            <a:custGeom>
              <a:avLst/>
              <a:gdLst/>
              <a:ahLst/>
              <a:cxnLst/>
              <a:rect r="r" b="b" t="t" l="l"/>
              <a:pathLst>
                <a:path h="3810000" w="635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blipFill>
              <a:blip r:embed="rId2"/>
              <a:stretch>
                <a:fillRect l="-3333" t="0" r="-3333" b="0"/>
              </a:stretch>
            </a:blipFill>
          </p:spPr>
        </p:sp>
      </p:grpSp>
      <p:sp>
        <p:nvSpPr>
          <p:cNvPr name="Freeform 6" id="6"/>
          <p:cNvSpPr/>
          <p:nvPr/>
        </p:nvSpPr>
        <p:spPr>
          <a:xfrm flipH="false" flipV="false" rot="5400000">
            <a:off x="12251832" y="4832054"/>
            <a:ext cx="11213627" cy="1549519"/>
          </a:xfrm>
          <a:custGeom>
            <a:avLst/>
            <a:gdLst/>
            <a:ahLst/>
            <a:cxnLst/>
            <a:rect r="r" b="b" t="t" l="l"/>
            <a:pathLst>
              <a:path h="1549519" w="11213627">
                <a:moveTo>
                  <a:pt x="0" y="0"/>
                </a:moveTo>
                <a:lnTo>
                  <a:pt x="11213628" y="0"/>
                </a:lnTo>
                <a:lnTo>
                  <a:pt x="11213628" y="1549519"/>
                </a:lnTo>
                <a:lnTo>
                  <a:pt x="0" y="154951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5400000">
            <a:off x="-3479669" y="6262818"/>
            <a:ext cx="7467218" cy="1549519"/>
          </a:xfrm>
          <a:custGeom>
            <a:avLst/>
            <a:gdLst/>
            <a:ahLst/>
            <a:cxnLst/>
            <a:rect r="r" b="b" t="t" l="l"/>
            <a:pathLst>
              <a:path h="1549519" w="7467218">
                <a:moveTo>
                  <a:pt x="0" y="0"/>
                </a:moveTo>
                <a:lnTo>
                  <a:pt x="7467218" y="0"/>
                </a:lnTo>
                <a:lnTo>
                  <a:pt x="7467218" y="1549520"/>
                </a:lnTo>
                <a:lnTo>
                  <a:pt x="0" y="1549520"/>
                </a:lnTo>
                <a:lnTo>
                  <a:pt x="0" y="0"/>
                </a:lnTo>
                <a:close/>
              </a:path>
            </a:pathLst>
          </a:custGeom>
          <a:blipFill>
            <a:blip r:embed="rId3">
              <a:extLst>
                <a:ext uri="{96DAC541-7B7A-43D3-8B79-37D633B846F1}">
                  <asvg:svgBlip xmlns:asvg="http://schemas.microsoft.com/office/drawing/2016/SVG/main" r:embed="rId4"/>
                </a:ext>
              </a:extLst>
            </a:blip>
            <a:stretch>
              <a:fillRect l="-50171" t="0" r="0" b="0"/>
            </a:stretch>
          </a:blipFill>
        </p:spPr>
      </p:sp>
      <p:sp>
        <p:nvSpPr>
          <p:cNvPr name="Freeform 8" id="8"/>
          <p:cNvSpPr/>
          <p:nvPr/>
        </p:nvSpPr>
        <p:spPr>
          <a:xfrm flipH="false" flipV="false" rot="0">
            <a:off x="-1345686" y="0"/>
            <a:ext cx="11213627" cy="1549519"/>
          </a:xfrm>
          <a:custGeom>
            <a:avLst/>
            <a:gdLst/>
            <a:ahLst/>
            <a:cxnLst/>
            <a:rect r="r" b="b" t="t" l="l"/>
            <a:pathLst>
              <a:path h="1549519" w="11213627">
                <a:moveTo>
                  <a:pt x="0" y="0"/>
                </a:moveTo>
                <a:lnTo>
                  <a:pt x="11213628" y="0"/>
                </a:lnTo>
                <a:lnTo>
                  <a:pt x="11213628" y="1549519"/>
                </a:lnTo>
                <a:lnTo>
                  <a:pt x="0" y="154951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1541511" y="838545"/>
            <a:ext cx="14071359" cy="3584568"/>
          </a:xfrm>
          <a:prstGeom prst="rect">
            <a:avLst/>
          </a:prstGeom>
        </p:spPr>
        <p:txBody>
          <a:bodyPr anchor="t" rtlCol="false" tIns="0" lIns="0" bIns="0" rIns="0">
            <a:spAutoFit/>
          </a:bodyPr>
          <a:lstStyle/>
          <a:p>
            <a:pPr>
              <a:lnSpc>
                <a:spcPts val="14000"/>
              </a:lnSpc>
            </a:pPr>
            <a:r>
              <a:rPr lang="en-US" sz="10000" spc="780">
                <a:solidFill>
                  <a:srgbClr val="000000"/>
                </a:solidFill>
                <a:latin typeface="AC Fat Bamboo"/>
              </a:rPr>
              <a:t>... und so </a:t>
            </a:r>
          </a:p>
          <a:p>
            <a:pPr marL="0" indent="0" lvl="0">
              <a:lnSpc>
                <a:spcPts val="14000"/>
              </a:lnSpc>
              <a:spcBef>
                <a:spcPct val="0"/>
              </a:spcBef>
            </a:pPr>
            <a:r>
              <a:rPr lang="en-US" sz="10000" spc="780">
                <a:solidFill>
                  <a:srgbClr val="000000"/>
                </a:solidFill>
                <a:latin typeface="AC Fat Bamboo"/>
              </a:rPr>
              <a:t>haben wir Spaß!</a:t>
            </a:r>
          </a:p>
        </p:txBody>
      </p:sp>
      <p:sp>
        <p:nvSpPr>
          <p:cNvPr name="Freeform 10" id="10"/>
          <p:cNvSpPr/>
          <p:nvPr/>
        </p:nvSpPr>
        <p:spPr>
          <a:xfrm flipH="false" flipV="false" rot="0">
            <a:off x="11197333" y="306316"/>
            <a:ext cx="3909736" cy="3909736"/>
          </a:xfrm>
          <a:custGeom>
            <a:avLst/>
            <a:gdLst/>
            <a:ahLst/>
            <a:cxnLst/>
            <a:rect r="r" b="b" t="t" l="l"/>
            <a:pathLst>
              <a:path h="3909736" w="3909736">
                <a:moveTo>
                  <a:pt x="0" y="0"/>
                </a:moveTo>
                <a:lnTo>
                  <a:pt x="3909736" y="0"/>
                </a:lnTo>
                <a:lnTo>
                  <a:pt x="3909736" y="3909735"/>
                </a:lnTo>
                <a:lnTo>
                  <a:pt x="0" y="3909735"/>
                </a:lnTo>
                <a:lnTo>
                  <a:pt x="0" y="0"/>
                </a:lnTo>
                <a:close/>
              </a:path>
            </a:pathLst>
          </a:custGeom>
          <a:blipFill>
            <a:blip r:embed="rId5"/>
            <a:stretch>
              <a:fillRect l="0" t="0" r="0" b="0"/>
            </a:stretch>
          </a:blipFill>
        </p:spPr>
      </p:sp>
      <p:sp>
        <p:nvSpPr>
          <p:cNvPr name="TextBox 11" id="11"/>
          <p:cNvSpPr txBox="true"/>
          <p:nvPr/>
        </p:nvSpPr>
        <p:spPr>
          <a:xfrm rot="0">
            <a:off x="1216610" y="4585038"/>
            <a:ext cx="6299098" cy="5029201"/>
          </a:xfrm>
          <a:prstGeom prst="rect">
            <a:avLst/>
          </a:prstGeom>
        </p:spPr>
        <p:txBody>
          <a:bodyPr anchor="t" rtlCol="false" tIns="0" lIns="0" bIns="0" rIns="0">
            <a:spAutoFit/>
          </a:bodyPr>
          <a:lstStyle/>
          <a:p>
            <a:pPr marL="0" indent="0" lvl="0">
              <a:lnSpc>
                <a:spcPts val="4499"/>
              </a:lnSpc>
              <a:spcBef>
                <a:spcPct val="0"/>
              </a:spcBef>
            </a:pPr>
            <a:r>
              <a:rPr lang="en-US" sz="2999">
                <a:solidFill>
                  <a:srgbClr val="000000"/>
                </a:solidFill>
                <a:latin typeface="Glacial Indifference"/>
              </a:rPr>
              <a:t>Neben Asa Sul, so, im Zentrum, steht </a:t>
            </a:r>
            <a:r>
              <a:rPr lang="en-US" sz="2999">
                <a:solidFill>
                  <a:srgbClr val="000000"/>
                </a:solidFill>
                <a:latin typeface="Glacial Indifference Bold"/>
              </a:rPr>
              <a:t>Parque da Cidade Sarah Kubitschek </a:t>
            </a:r>
            <a:r>
              <a:rPr lang="en-US" sz="2999">
                <a:solidFill>
                  <a:srgbClr val="000000"/>
                </a:solidFill>
                <a:latin typeface="Glacial Indifference"/>
              </a:rPr>
              <a:t>(sie war mit JK verheiratet). Noch ein grüner und cooler Ort, mit einem kleinen See. Hier kann man Picknick machen, Spiele spielen, joggen, Sport treiben und Skateboard-, Roller- und Radfahren. Auch hier haben wir gute Luft.</a:t>
            </a:r>
          </a:p>
        </p:txBody>
      </p:sp>
      <p:sp>
        <p:nvSpPr>
          <p:cNvPr name="TextBox 12" id="12"/>
          <p:cNvSpPr txBox="true"/>
          <p:nvPr/>
        </p:nvSpPr>
        <p:spPr>
          <a:xfrm rot="0">
            <a:off x="13373995" y="9821005"/>
            <a:ext cx="3466147" cy="306705"/>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Glacial Indifference"/>
              </a:rPr>
              <a:t>Mit einer Drone von mir fotografiert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2427246" y="4832054"/>
            <a:ext cx="11213627" cy="1549519"/>
          </a:xfrm>
          <a:custGeom>
            <a:avLst/>
            <a:gdLst/>
            <a:ahLst/>
            <a:cxnLst/>
            <a:rect r="r" b="b" t="t" l="l"/>
            <a:pathLst>
              <a:path h="1549519" w="11213627">
                <a:moveTo>
                  <a:pt x="0" y="0"/>
                </a:moveTo>
                <a:lnTo>
                  <a:pt x="11213627" y="0"/>
                </a:lnTo>
                <a:lnTo>
                  <a:pt x="11213627"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3302987" y="8447015"/>
            <a:ext cx="7467218" cy="1549519"/>
          </a:xfrm>
          <a:custGeom>
            <a:avLst/>
            <a:gdLst/>
            <a:ahLst/>
            <a:cxnLst/>
            <a:rect r="r" b="b" t="t" l="l"/>
            <a:pathLst>
              <a:path h="1549519" w="7467218">
                <a:moveTo>
                  <a:pt x="0" y="0"/>
                </a:moveTo>
                <a:lnTo>
                  <a:pt x="7467217" y="0"/>
                </a:lnTo>
                <a:lnTo>
                  <a:pt x="746721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50171" t="0" r="0" b="0"/>
            </a:stretch>
          </a:blipFill>
        </p:spPr>
      </p:sp>
      <p:sp>
        <p:nvSpPr>
          <p:cNvPr name="Freeform 4" id="4"/>
          <p:cNvSpPr/>
          <p:nvPr/>
        </p:nvSpPr>
        <p:spPr>
          <a:xfrm flipH="false" flipV="false" rot="0">
            <a:off x="-393186" y="0"/>
            <a:ext cx="11213627" cy="1549519"/>
          </a:xfrm>
          <a:custGeom>
            <a:avLst/>
            <a:gdLst/>
            <a:ahLst/>
            <a:cxnLst/>
            <a:rect r="r" b="b" t="t" l="l"/>
            <a:pathLst>
              <a:path h="1549519" w="11213627">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a:grpSpLocks noChangeAspect="true"/>
          </p:cNvGrpSpPr>
          <p:nvPr/>
        </p:nvGrpSpPr>
        <p:grpSpPr>
          <a:xfrm rot="0">
            <a:off x="1028700" y="2025278"/>
            <a:ext cx="9365270" cy="5619162"/>
            <a:chOff x="0" y="0"/>
            <a:chExt cx="6350000" cy="3810000"/>
          </a:xfrm>
        </p:grpSpPr>
        <p:sp>
          <p:nvSpPr>
            <p:cNvPr name="Freeform 6" id="6"/>
            <p:cNvSpPr/>
            <p:nvPr/>
          </p:nvSpPr>
          <p:spPr>
            <a:xfrm flipH="false" flipV="false" rot="0">
              <a:off x="0" y="0"/>
              <a:ext cx="6350000" cy="3810000"/>
            </a:xfrm>
            <a:custGeom>
              <a:avLst/>
              <a:gdLst/>
              <a:ahLst/>
              <a:cxnLst/>
              <a:rect r="r" b="b" t="t" l="l"/>
              <a:pathLst>
                <a:path h="3810000" w="635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solidFill>
              <a:srgbClr val="CEDDB1"/>
            </a:solidFill>
            <a:ln w="12700">
              <a:solidFill>
                <a:srgbClr val="000000"/>
              </a:solidFill>
            </a:ln>
          </p:spPr>
        </p:sp>
      </p:grpSp>
      <p:grpSp>
        <p:nvGrpSpPr>
          <p:cNvPr name="Group 7" id="7"/>
          <p:cNvGrpSpPr>
            <a:grpSpLocks noChangeAspect="true"/>
          </p:cNvGrpSpPr>
          <p:nvPr/>
        </p:nvGrpSpPr>
        <p:grpSpPr>
          <a:xfrm rot="0">
            <a:off x="805066" y="1758001"/>
            <a:ext cx="9332669" cy="5599601"/>
            <a:chOff x="0" y="0"/>
            <a:chExt cx="6350000" cy="3810000"/>
          </a:xfrm>
        </p:grpSpPr>
        <p:sp>
          <p:nvSpPr>
            <p:cNvPr name="Freeform 8" id="8"/>
            <p:cNvSpPr/>
            <p:nvPr/>
          </p:nvSpPr>
          <p:spPr>
            <a:xfrm flipH="false" flipV="false" rot="0">
              <a:off x="0" y="0"/>
              <a:ext cx="6350000" cy="3810000"/>
            </a:xfrm>
            <a:custGeom>
              <a:avLst/>
              <a:gdLst/>
              <a:ahLst/>
              <a:cxnLst/>
              <a:rect r="r" b="b" t="t" l="l"/>
              <a:pathLst>
                <a:path h="3810000" w="635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blipFill>
              <a:blip r:embed="rId4"/>
              <a:stretch>
                <a:fillRect l="-3333" t="0" r="-3333" b="0"/>
              </a:stretch>
            </a:blipFill>
          </p:spPr>
        </p:sp>
      </p:grpSp>
      <p:sp>
        <p:nvSpPr>
          <p:cNvPr name="Freeform 9" id="9"/>
          <p:cNvSpPr/>
          <p:nvPr/>
        </p:nvSpPr>
        <p:spPr>
          <a:xfrm flipH="false" flipV="false" rot="0">
            <a:off x="11954481" y="-290511"/>
            <a:ext cx="3948399" cy="3948399"/>
          </a:xfrm>
          <a:custGeom>
            <a:avLst/>
            <a:gdLst/>
            <a:ahLst/>
            <a:cxnLst/>
            <a:rect r="r" b="b" t="t" l="l"/>
            <a:pathLst>
              <a:path h="3948399" w="3948399">
                <a:moveTo>
                  <a:pt x="0" y="0"/>
                </a:moveTo>
                <a:lnTo>
                  <a:pt x="3948398" y="0"/>
                </a:lnTo>
                <a:lnTo>
                  <a:pt x="3948398" y="3948399"/>
                </a:lnTo>
                <a:lnTo>
                  <a:pt x="0" y="3948399"/>
                </a:lnTo>
                <a:lnTo>
                  <a:pt x="0" y="0"/>
                </a:lnTo>
                <a:close/>
              </a:path>
            </a:pathLst>
          </a:custGeom>
          <a:blipFill>
            <a:blip r:embed="rId5"/>
            <a:stretch>
              <a:fillRect l="0" t="0" r="0" b="0"/>
            </a:stretch>
          </a:blipFill>
        </p:spPr>
      </p:sp>
      <p:sp>
        <p:nvSpPr>
          <p:cNvPr name="TextBox 10" id="10"/>
          <p:cNvSpPr txBox="true"/>
          <p:nvPr/>
        </p:nvSpPr>
        <p:spPr>
          <a:xfrm rot="0">
            <a:off x="1547167" y="8087013"/>
            <a:ext cx="15729220" cy="1812912"/>
          </a:xfrm>
          <a:prstGeom prst="rect">
            <a:avLst/>
          </a:prstGeom>
        </p:spPr>
        <p:txBody>
          <a:bodyPr anchor="t" rtlCol="false" tIns="0" lIns="0" bIns="0" rIns="0">
            <a:spAutoFit/>
          </a:bodyPr>
          <a:lstStyle/>
          <a:p>
            <a:pPr algn="ctr" marL="0" indent="0" lvl="0">
              <a:lnSpc>
                <a:spcPts val="14000"/>
              </a:lnSpc>
              <a:spcBef>
                <a:spcPct val="0"/>
              </a:spcBef>
            </a:pPr>
            <a:r>
              <a:rPr lang="en-US" sz="10000" spc="1050">
                <a:solidFill>
                  <a:srgbClr val="000000"/>
                </a:solidFill>
                <a:latin typeface="AC Fat Bamboo"/>
              </a:rPr>
              <a:t>Fahrradfahren. Los geht's!</a:t>
            </a:r>
          </a:p>
        </p:txBody>
      </p:sp>
      <p:sp>
        <p:nvSpPr>
          <p:cNvPr name="TextBox 11" id="11"/>
          <p:cNvSpPr txBox="true"/>
          <p:nvPr/>
        </p:nvSpPr>
        <p:spPr>
          <a:xfrm rot="0">
            <a:off x="10598060" y="3591213"/>
            <a:ext cx="6661240" cy="4791075"/>
          </a:xfrm>
          <a:prstGeom prst="rect">
            <a:avLst/>
          </a:prstGeom>
        </p:spPr>
        <p:txBody>
          <a:bodyPr anchor="t" rtlCol="false" tIns="0" lIns="0" bIns="0" rIns="0">
            <a:spAutoFit/>
          </a:bodyPr>
          <a:lstStyle/>
          <a:p>
            <a:pPr>
              <a:lnSpc>
                <a:spcPts val="4200"/>
              </a:lnSpc>
            </a:pPr>
            <a:r>
              <a:rPr lang="en-US" sz="3000">
                <a:solidFill>
                  <a:srgbClr val="000000"/>
                </a:solidFill>
                <a:latin typeface="Glacial Indifference"/>
              </a:rPr>
              <a:t>Fahrrad fahren? So brauchen wir </a:t>
            </a:r>
            <a:r>
              <a:rPr lang="en-US" sz="3000">
                <a:solidFill>
                  <a:srgbClr val="000000"/>
                </a:solidFill>
                <a:latin typeface="Glacial Indifference Bold"/>
              </a:rPr>
              <a:t>Radwege</a:t>
            </a:r>
            <a:r>
              <a:rPr lang="en-US" sz="3000">
                <a:solidFill>
                  <a:srgbClr val="000000"/>
                </a:solidFill>
                <a:latin typeface="Glacial Indifference"/>
              </a:rPr>
              <a:t>! </a:t>
            </a:r>
          </a:p>
          <a:p>
            <a:pPr>
              <a:lnSpc>
                <a:spcPts val="4200"/>
              </a:lnSpc>
              <a:spcBef>
                <a:spcPct val="0"/>
              </a:spcBef>
            </a:pPr>
            <a:r>
              <a:rPr lang="en-US" sz="3000">
                <a:solidFill>
                  <a:srgbClr val="000000"/>
                </a:solidFill>
                <a:latin typeface="Glacial Indifference"/>
              </a:rPr>
              <a:t>Ich liebe Fahrradfahren, und in Brasília haben wir 636 km Radwege. Es ist wichtig nicht nur für Sport, aber auch als ein Verkehrsmittel. In einigen Orten ist es möglich, ein Fahrrad zu mieten. Das bedeutet nicht so viel Geld, aber viel Gesundheit!</a:t>
            </a:r>
          </a:p>
        </p:txBody>
      </p:sp>
      <p:sp>
        <p:nvSpPr>
          <p:cNvPr name="TextBox 12" id="12"/>
          <p:cNvSpPr txBox="true"/>
          <p:nvPr/>
        </p:nvSpPr>
        <p:spPr>
          <a:xfrm rot="0">
            <a:off x="1531777" y="7702770"/>
            <a:ext cx="3331253" cy="296251"/>
          </a:xfrm>
          <a:prstGeom prst="rect">
            <a:avLst/>
          </a:prstGeom>
        </p:spPr>
        <p:txBody>
          <a:bodyPr anchor="t" rtlCol="false" tIns="0" lIns="0" bIns="0" rIns="0">
            <a:spAutoFit/>
          </a:bodyPr>
          <a:lstStyle/>
          <a:p>
            <a:pPr algn="ctr">
              <a:lnSpc>
                <a:spcPts val="2421"/>
              </a:lnSpc>
              <a:spcBef>
                <a:spcPct val="0"/>
              </a:spcBef>
            </a:pPr>
            <a:r>
              <a:rPr lang="en-US" sz="1729">
                <a:solidFill>
                  <a:srgbClr val="000000"/>
                </a:solidFill>
                <a:latin typeface="Glacial Indifference"/>
              </a:rPr>
              <a:t>Mit einer Drone von mir fotografiert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8702083" y="4106825"/>
            <a:ext cx="8585792" cy="5151475"/>
            <a:chOff x="0" y="0"/>
            <a:chExt cx="6350000" cy="3810000"/>
          </a:xfrm>
        </p:grpSpPr>
        <p:sp>
          <p:nvSpPr>
            <p:cNvPr name="Freeform 3" id="3"/>
            <p:cNvSpPr/>
            <p:nvPr/>
          </p:nvSpPr>
          <p:spPr>
            <a:xfrm flipH="false" flipV="false" rot="0">
              <a:off x="0" y="0"/>
              <a:ext cx="6350000" cy="3810000"/>
            </a:xfrm>
            <a:custGeom>
              <a:avLst/>
              <a:gdLst/>
              <a:ahLst/>
              <a:cxnLst/>
              <a:rect r="r" b="b" t="t" l="l"/>
              <a:pathLst>
                <a:path h="3810000" w="635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solidFill>
              <a:srgbClr val="CEDDB1"/>
            </a:solidFill>
            <a:ln w="12700">
              <a:solidFill>
                <a:srgbClr val="000000"/>
              </a:solidFill>
            </a:ln>
          </p:spPr>
        </p:sp>
      </p:grpSp>
      <p:sp>
        <p:nvSpPr>
          <p:cNvPr name="Freeform 4" id="4"/>
          <p:cNvSpPr/>
          <p:nvPr/>
        </p:nvSpPr>
        <p:spPr>
          <a:xfrm flipH="false" flipV="false" rot="5400000">
            <a:off x="12455821" y="4389613"/>
            <a:ext cx="11213627" cy="1549519"/>
          </a:xfrm>
          <a:custGeom>
            <a:avLst/>
            <a:gdLst/>
            <a:ahLst/>
            <a:cxnLst/>
            <a:rect r="r" b="b" t="t" l="l"/>
            <a:pathLst>
              <a:path h="1549519" w="11213627">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400000">
            <a:off x="-3620218" y="5907803"/>
            <a:ext cx="7467218" cy="1549519"/>
          </a:xfrm>
          <a:custGeom>
            <a:avLst/>
            <a:gdLst/>
            <a:ahLst/>
            <a:cxnLst/>
            <a:rect r="r" b="b" t="t" l="l"/>
            <a:pathLst>
              <a:path h="1549519" w="7467218">
                <a:moveTo>
                  <a:pt x="0" y="0"/>
                </a:moveTo>
                <a:lnTo>
                  <a:pt x="7467217" y="0"/>
                </a:lnTo>
                <a:lnTo>
                  <a:pt x="7467217"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50171" t="0" r="0" b="0"/>
            </a:stretch>
          </a:blipFill>
        </p:spPr>
      </p:sp>
      <p:sp>
        <p:nvSpPr>
          <p:cNvPr name="Freeform 6" id="6"/>
          <p:cNvSpPr/>
          <p:nvPr/>
        </p:nvSpPr>
        <p:spPr>
          <a:xfrm flipH="false" flipV="false" rot="0">
            <a:off x="12469680" y="54734"/>
            <a:ext cx="3858835" cy="3858835"/>
          </a:xfrm>
          <a:custGeom>
            <a:avLst/>
            <a:gdLst/>
            <a:ahLst/>
            <a:cxnLst/>
            <a:rect r="r" b="b" t="t" l="l"/>
            <a:pathLst>
              <a:path h="3858835" w="3858835">
                <a:moveTo>
                  <a:pt x="0" y="0"/>
                </a:moveTo>
                <a:lnTo>
                  <a:pt x="3858835" y="0"/>
                </a:lnTo>
                <a:lnTo>
                  <a:pt x="3858835" y="3858835"/>
                </a:lnTo>
                <a:lnTo>
                  <a:pt x="0" y="3858835"/>
                </a:lnTo>
                <a:lnTo>
                  <a:pt x="0" y="0"/>
                </a:lnTo>
                <a:close/>
              </a:path>
            </a:pathLst>
          </a:custGeom>
          <a:blipFill>
            <a:blip r:embed="rId4"/>
            <a:stretch>
              <a:fillRect l="0" t="0" r="0" b="0"/>
            </a:stretch>
          </a:blipFill>
        </p:spPr>
      </p:sp>
      <p:sp>
        <p:nvSpPr>
          <p:cNvPr name="Freeform 7" id="7"/>
          <p:cNvSpPr/>
          <p:nvPr/>
        </p:nvSpPr>
        <p:spPr>
          <a:xfrm flipH="false" flipV="false" rot="0">
            <a:off x="2637121" y="0"/>
            <a:ext cx="11213627" cy="1549519"/>
          </a:xfrm>
          <a:custGeom>
            <a:avLst/>
            <a:gdLst/>
            <a:ahLst/>
            <a:cxnLst/>
            <a:rect r="r" b="b" t="t" l="l"/>
            <a:pathLst>
              <a:path h="1549519" w="11213627">
                <a:moveTo>
                  <a:pt x="0" y="0"/>
                </a:moveTo>
                <a:lnTo>
                  <a:pt x="11213627" y="0"/>
                </a:lnTo>
                <a:lnTo>
                  <a:pt x="11213627"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8" id="8"/>
          <p:cNvGrpSpPr>
            <a:grpSpLocks noChangeAspect="true"/>
          </p:cNvGrpSpPr>
          <p:nvPr/>
        </p:nvGrpSpPr>
        <p:grpSpPr>
          <a:xfrm rot="0">
            <a:off x="8511583" y="3913569"/>
            <a:ext cx="8534621" cy="5120773"/>
            <a:chOff x="0" y="0"/>
            <a:chExt cx="6350000" cy="3810000"/>
          </a:xfrm>
        </p:grpSpPr>
        <p:sp>
          <p:nvSpPr>
            <p:cNvPr name="Freeform 9" id="9"/>
            <p:cNvSpPr/>
            <p:nvPr/>
          </p:nvSpPr>
          <p:spPr>
            <a:xfrm flipH="false" flipV="false" rot="0">
              <a:off x="0" y="0"/>
              <a:ext cx="6350000" cy="3810000"/>
            </a:xfrm>
            <a:custGeom>
              <a:avLst/>
              <a:gdLst/>
              <a:ahLst/>
              <a:cxnLst/>
              <a:rect r="r" b="b" t="t" l="l"/>
              <a:pathLst>
                <a:path h="3810000" w="635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blipFill>
              <a:blip r:embed="rId5"/>
              <a:stretch>
                <a:fillRect l="0" t="-19327" r="0" b="-4075"/>
              </a:stretch>
            </a:blipFill>
          </p:spPr>
        </p:sp>
      </p:grpSp>
      <p:sp>
        <p:nvSpPr>
          <p:cNvPr name="TextBox 10" id="10"/>
          <p:cNvSpPr txBox="true"/>
          <p:nvPr/>
        </p:nvSpPr>
        <p:spPr>
          <a:xfrm rot="0">
            <a:off x="-332910" y="522257"/>
            <a:ext cx="10861875" cy="3584568"/>
          </a:xfrm>
          <a:prstGeom prst="rect">
            <a:avLst/>
          </a:prstGeom>
        </p:spPr>
        <p:txBody>
          <a:bodyPr anchor="t" rtlCol="false" tIns="0" lIns="0" bIns="0" rIns="0">
            <a:spAutoFit/>
          </a:bodyPr>
          <a:lstStyle/>
          <a:p>
            <a:pPr algn="ctr">
              <a:lnSpc>
                <a:spcPts val="14000"/>
              </a:lnSpc>
            </a:pPr>
            <a:r>
              <a:rPr lang="en-US" sz="10000" spc="780">
                <a:solidFill>
                  <a:srgbClr val="000000"/>
                </a:solidFill>
                <a:latin typeface="AC Fat Bamboo"/>
              </a:rPr>
              <a:t>Neuer Stadtteil... </a:t>
            </a:r>
          </a:p>
          <a:p>
            <a:pPr algn="ctr" marL="0" indent="0" lvl="0">
              <a:lnSpc>
                <a:spcPts val="14000"/>
              </a:lnSpc>
              <a:spcBef>
                <a:spcPct val="0"/>
              </a:spcBef>
            </a:pPr>
            <a:r>
              <a:rPr lang="en-US" sz="10000" spc="780">
                <a:solidFill>
                  <a:srgbClr val="000000"/>
                </a:solidFill>
                <a:latin typeface="AC Fat Bamboo"/>
              </a:rPr>
              <a:t>neue Lösungen!</a:t>
            </a:r>
          </a:p>
        </p:txBody>
      </p:sp>
      <p:sp>
        <p:nvSpPr>
          <p:cNvPr name="TextBox 11" id="11"/>
          <p:cNvSpPr txBox="true"/>
          <p:nvPr/>
        </p:nvSpPr>
        <p:spPr>
          <a:xfrm rot="0">
            <a:off x="888150" y="4199128"/>
            <a:ext cx="7385308" cy="5591176"/>
          </a:xfrm>
          <a:prstGeom prst="rect">
            <a:avLst/>
          </a:prstGeom>
        </p:spPr>
        <p:txBody>
          <a:bodyPr anchor="t" rtlCol="false" tIns="0" lIns="0" bIns="0" rIns="0">
            <a:spAutoFit/>
          </a:bodyPr>
          <a:lstStyle/>
          <a:p>
            <a:pPr>
              <a:lnSpc>
                <a:spcPts val="4499"/>
              </a:lnSpc>
            </a:pPr>
            <a:r>
              <a:rPr lang="en-US" sz="2999">
                <a:solidFill>
                  <a:srgbClr val="000000"/>
                </a:solidFill>
                <a:latin typeface="Glacial Indifference"/>
              </a:rPr>
              <a:t>Noroeste (= Nordwesten) ist ein neuer Stadtteil, und eine sehr gute Erfindung ist die Schaffung dieser </a:t>
            </a:r>
            <a:r>
              <a:rPr lang="en-US" sz="2999">
                <a:solidFill>
                  <a:srgbClr val="000000"/>
                </a:solidFill>
                <a:latin typeface="Glacial Indifference Bold"/>
              </a:rPr>
              <a:t>Mülleimer</a:t>
            </a:r>
            <a:r>
              <a:rPr lang="en-US" sz="2999">
                <a:solidFill>
                  <a:srgbClr val="000000"/>
                </a:solidFill>
                <a:latin typeface="Glacial Indifference"/>
              </a:rPr>
              <a:t>, die die Müllabfuhr viel organisierter und effizienter machen. Sie sind tief und können mehr Müll bekommen, so... weniger Plagen und Gestank. Es ist auch möglich den Müll trennen: organische (das zeigt das Foto) und wiederverwertbare Abfälle. </a:t>
            </a:r>
          </a:p>
          <a:p>
            <a:pPr marL="0" indent="0" lvl="0">
              <a:lnSpc>
                <a:spcPts val="4499"/>
              </a:lnSpc>
              <a:spcBef>
                <a:spcPct val="0"/>
              </a:spcBef>
            </a:pPr>
            <a:r>
              <a:rPr lang="en-US" sz="2999">
                <a:solidFill>
                  <a:srgbClr val="000000"/>
                </a:solidFill>
                <a:latin typeface="Glacial Indifference"/>
              </a:rPr>
              <a:t>Ein wichtiger Schritt in die Zukunft, oder?</a:t>
            </a:r>
          </a:p>
        </p:txBody>
      </p:sp>
      <p:sp>
        <p:nvSpPr>
          <p:cNvPr name="TextBox 12" id="12"/>
          <p:cNvSpPr txBox="true"/>
          <p:nvPr/>
        </p:nvSpPr>
        <p:spPr>
          <a:xfrm rot="0">
            <a:off x="13144588" y="9220200"/>
            <a:ext cx="3594616" cy="306705"/>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Glacial Indifference"/>
              </a:rPr>
              <a:t>Mit einem Handy von mir fotografiert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1925866" y="4783644"/>
            <a:ext cx="11213627" cy="1549519"/>
          </a:xfrm>
          <a:custGeom>
            <a:avLst/>
            <a:gdLst/>
            <a:ahLst/>
            <a:cxnLst/>
            <a:rect r="r" b="b" t="t" l="l"/>
            <a:pathLst>
              <a:path h="1549519" w="11213627">
                <a:moveTo>
                  <a:pt x="0" y="0"/>
                </a:moveTo>
                <a:lnTo>
                  <a:pt x="11213627" y="0"/>
                </a:lnTo>
                <a:lnTo>
                  <a:pt x="1121362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3302987" y="8447015"/>
            <a:ext cx="7467218" cy="1549519"/>
          </a:xfrm>
          <a:custGeom>
            <a:avLst/>
            <a:gdLst/>
            <a:ahLst/>
            <a:cxnLst/>
            <a:rect r="r" b="b" t="t" l="l"/>
            <a:pathLst>
              <a:path h="1549519" w="7467218">
                <a:moveTo>
                  <a:pt x="0" y="0"/>
                </a:moveTo>
                <a:lnTo>
                  <a:pt x="7467217" y="0"/>
                </a:lnTo>
                <a:lnTo>
                  <a:pt x="7467217" y="1549520"/>
                </a:lnTo>
                <a:lnTo>
                  <a:pt x="0" y="1549520"/>
                </a:lnTo>
                <a:lnTo>
                  <a:pt x="0" y="0"/>
                </a:lnTo>
                <a:close/>
              </a:path>
            </a:pathLst>
          </a:custGeom>
          <a:blipFill>
            <a:blip r:embed="rId2">
              <a:extLst>
                <a:ext uri="{96DAC541-7B7A-43D3-8B79-37D633B846F1}">
                  <asvg:svgBlip xmlns:asvg="http://schemas.microsoft.com/office/drawing/2016/SVG/main" r:embed="rId3"/>
                </a:ext>
              </a:extLst>
            </a:blip>
            <a:stretch>
              <a:fillRect l="-50171" t="0" r="0" b="0"/>
            </a:stretch>
          </a:blipFill>
        </p:spPr>
      </p:sp>
      <p:sp>
        <p:nvSpPr>
          <p:cNvPr name="Freeform 4" id="4"/>
          <p:cNvSpPr/>
          <p:nvPr/>
        </p:nvSpPr>
        <p:spPr>
          <a:xfrm flipH="false" flipV="false" rot="0">
            <a:off x="2173892" y="379165"/>
            <a:ext cx="3687961" cy="3687961"/>
          </a:xfrm>
          <a:custGeom>
            <a:avLst/>
            <a:gdLst/>
            <a:ahLst/>
            <a:cxnLst/>
            <a:rect r="r" b="b" t="t" l="l"/>
            <a:pathLst>
              <a:path h="3687961" w="3687961">
                <a:moveTo>
                  <a:pt x="0" y="0"/>
                </a:moveTo>
                <a:lnTo>
                  <a:pt x="3687961" y="0"/>
                </a:lnTo>
                <a:lnTo>
                  <a:pt x="3687961" y="3687961"/>
                </a:lnTo>
                <a:lnTo>
                  <a:pt x="0" y="3687961"/>
                </a:lnTo>
                <a:lnTo>
                  <a:pt x="0" y="0"/>
                </a:lnTo>
                <a:close/>
              </a:path>
            </a:pathLst>
          </a:custGeom>
          <a:blipFill>
            <a:blip r:embed="rId4"/>
            <a:stretch>
              <a:fillRect l="0" t="0" r="0" b="0"/>
            </a:stretch>
          </a:blipFill>
        </p:spPr>
      </p:sp>
      <p:sp>
        <p:nvSpPr>
          <p:cNvPr name="Freeform 5" id="5"/>
          <p:cNvSpPr/>
          <p:nvPr/>
        </p:nvSpPr>
        <p:spPr>
          <a:xfrm flipH="false" flipV="false" rot="0">
            <a:off x="-393186" y="0"/>
            <a:ext cx="11213627" cy="1549519"/>
          </a:xfrm>
          <a:custGeom>
            <a:avLst/>
            <a:gdLst/>
            <a:ahLst/>
            <a:cxnLst/>
            <a:rect r="r" b="b" t="t" l="l"/>
            <a:pathLst>
              <a:path h="1549519" w="11213627">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1205381" y="4067126"/>
            <a:ext cx="8879764" cy="5420214"/>
            <a:chOff x="0" y="0"/>
            <a:chExt cx="11839686" cy="7226952"/>
          </a:xfrm>
        </p:grpSpPr>
        <p:grpSp>
          <p:nvGrpSpPr>
            <p:cNvPr name="Group 7" id="7"/>
            <p:cNvGrpSpPr>
              <a:grpSpLocks noChangeAspect="true"/>
            </p:cNvGrpSpPr>
            <p:nvPr/>
          </p:nvGrpSpPr>
          <p:grpSpPr>
            <a:xfrm rot="0">
              <a:off x="307850" y="307850"/>
              <a:ext cx="11531835" cy="6919101"/>
              <a:chOff x="0" y="0"/>
              <a:chExt cx="6350000" cy="3810000"/>
            </a:xfrm>
          </p:grpSpPr>
          <p:sp>
            <p:nvSpPr>
              <p:cNvPr name="Freeform 8" id="8"/>
              <p:cNvSpPr/>
              <p:nvPr/>
            </p:nvSpPr>
            <p:spPr>
              <a:xfrm flipH="false" flipV="false" rot="0">
                <a:off x="0" y="0"/>
                <a:ext cx="6350000" cy="3810000"/>
              </a:xfrm>
              <a:custGeom>
                <a:avLst/>
                <a:gdLst/>
                <a:ahLst/>
                <a:cxnLst/>
                <a:rect r="r" b="b" t="t" l="l"/>
                <a:pathLst>
                  <a:path h="3810000" w="635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solidFill>
                <a:srgbClr val="CEDDB1"/>
              </a:solidFill>
              <a:ln w="12700">
                <a:solidFill>
                  <a:srgbClr val="000000"/>
                </a:solidFill>
              </a:ln>
            </p:spPr>
          </p:sp>
        </p:grpSp>
        <p:grpSp>
          <p:nvGrpSpPr>
            <p:cNvPr name="Group 9" id="9"/>
            <p:cNvGrpSpPr>
              <a:grpSpLocks noChangeAspect="true"/>
            </p:cNvGrpSpPr>
            <p:nvPr/>
          </p:nvGrpSpPr>
          <p:grpSpPr>
            <a:xfrm rot="0">
              <a:off x="0" y="0"/>
              <a:ext cx="11531835" cy="6919101"/>
              <a:chOff x="0" y="0"/>
              <a:chExt cx="6350000" cy="3810000"/>
            </a:xfrm>
          </p:grpSpPr>
          <p:sp>
            <p:nvSpPr>
              <p:cNvPr name="Freeform 10" id="10"/>
              <p:cNvSpPr/>
              <p:nvPr/>
            </p:nvSpPr>
            <p:spPr>
              <a:xfrm flipH="false" flipV="false" rot="0">
                <a:off x="0" y="0"/>
                <a:ext cx="6350000" cy="3810000"/>
              </a:xfrm>
              <a:custGeom>
                <a:avLst/>
                <a:gdLst/>
                <a:ahLst/>
                <a:cxnLst/>
                <a:rect r="r" b="b" t="t" l="l"/>
                <a:pathLst>
                  <a:path h="3810000" w="635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blipFill>
                <a:blip r:embed="rId5"/>
                <a:stretch>
                  <a:fillRect l="-3333" t="0" r="-3333" b="0"/>
                </a:stretch>
              </a:blipFill>
            </p:spPr>
          </p:sp>
        </p:grpSp>
      </p:grpSp>
      <p:sp>
        <p:nvSpPr>
          <p:cNvPr name="TextBox 11" id="11"/>
          <p:cNvSpPr txBox="true"/>
          <p:nvPr/>
        </p:nvSpPr>
        <p:spPr>
          <a:xfrm rot="0">
            <a:off x="6280953" y="230656"/>
            <a:ext cx="15552538" cy="3584562"/>
          </a:xfrm>
          <a:prstGeom prst="rect">
            <a:avLst/>
          </a:prstGeom>
        </p:spPr>
        <p:txBody>
          <a:bodyPr anchor="t" rtlCol="false" tIns="0" lIns="0" bIns="0" rIns="0">
            <a:spAutoFit/>
          </a:bodyPr>
          <a:lstStyle/>
          <a:p>
            <a:pPr algn="ctr">
              <a:lnSpc>
                <a:spcPts val="14000"/>
              </a:lnSpc>
            </a:pPr>
            <a:r>
              <a:rPr lang="en-US" sz="10000" spc="1050">
                <a:solidFill>
                  <a:srgbClr val="000000"/>
                </a:solidFill>
                <a:latin typeface="AC Fat Bamboo"/>
              </a:rPr>
              <a:t>Haben wir See </a:t>
            </a:r>
          </a:p>
          <a:p>
            <a:pPr algn="ctr" marL="0" indent="0" lvl="0">
              <a:lnSpc>
                <a:spcPts val="14000"/>
              </a:lnSpc>
              <a:spcBef>
                <a:spcPct val="0"/>
              </a:spcBef>
            </a:pPr>
            <a:r>
              <a:rPr lang="en-US" sz="10000" spc="1050">
                <a:solidFill>
                  <a:srgbClr val="000000"/>
                </a:solidFill>
                <a:latin typeface="AC Fat Bamboo"/>
              </a:rPr>
              <a:t>in Brasília?</a:t>
            </a:r>
          </a:p>
        </p:txBody>
      </p:sp>
      <p:sp>
        <p:nvSpPr>
          <p:cNvPr name="TextBox 12" id="12"/>
          <p:cNvSpPr txBox="true"/>
          <p:nvPr/>
        </p:nvSpPr>
        <p:spPr>
          <a:xfrm rot="0">
            <a:off x="10502276" y="4009976"/>
            <a:ext cx="5838514" cy="9495285"/>
          </a:xfrm>
          <a:prstGeom prst="rect">
            <a:avLst/>
          </a:prstGeom>
        </p:spPr>
        <p:txBody>
          <a:bodyPr anchor="t" rtlCol="false" tIns="0" lIns="0" bIns="0" rIns="0">
            <a:spAutoFit/>
          </a:bodyPr>
          <a:lstStyle/>
          <a:p>
            <a:pPr>
              <a:lnSpc>
                <a:spcPts val="4083"/>
              </a:lnSpc>
            </a:pPr>
            <a:r>
              <a:rPr lang="en-US" sz="2917">
                <a:solidFill>
                  <a:srgbClr val="000000"/>
                </a:solidFill>
                <a:latin typeface="Glacial Indifference"/>
              </a:rPr>
              <a:t>Sehen Sie Blau? Das ist "unser See", aber es ist nicht real, es ist künstlich! In Nord- und Südsee unterteilt, </a:t>
            </a:r>
            <a:r>
              <a:rPr lang="en-US" sz="2917">
                <a:solidFill>
                  <a:srgbClr val="000000"/>
                </a:solidFill>
                <a:latin typeface="Glacial Indifference Bold"/>
              </a:rPr>
              <a:t>Lago Paranoá</a:t>
            </a:r>
            <a:r>
              <a:rPr lang="en-US" sz="2917">
                <a:solidFill>
                  <a:srgbClr val="000000"/>
                </a:solidFill>
                <a:latin typeface="Glacial Indifference"/>
              </a:rPr>
              <a:t> war sehr wichtig, um Feuchtigkeit in die Mitte des Landes zu bringen. Er war Teil des Projekts.</a:t>
            </a:r>
          </a:p>
          <a:p>
            <a:pPr>
              <a:lnSpc>
                <a:spcPts val="4083"/>
              </a:lnSpc>
            </a:pPr>
          </a:p>
          <a:p>
            <a:pPr>
              <a:lnSpc>
                <a:spcPts val="4083"/>
              </a:lnSpc>
            </a:pPr>
            <a:r>
              <a:rPr lang="en-US" sz="2917">
                <a:solidFill>
                  <a:srgbClr val="000000"/>
                </a:solidFill>
                <a:latin typeface="Glacial Indifference"/>
              </a:rPr>
              <a:t>Heutzutage kann man hier segeln, Sport treiben, die Natur genießen und schwimmen... allein oder mit Wasserschweine? Es gibt so viele!</a:t>
            </a:r>
          </a:p>
          <a:p>
            <a:pPr>
              <a:lnSpc>
                <a:spcPts val="2994"/>
              </a:lnSpc>
            </a:pPr>
          </a:p>
          <a:p>
            <a:pPr>
              <a:lnSpc>
                <a:spcPts val="2994"/>
              </a:lnSpc>
            </a:pPr>
          </a:p>
          <a:p>
            <a:pPr>
              <a:lnSpc>
                <a:spcPts val="2994"/>
              </a:lnSpc>
            </a:pPr>
          </a:p>
          <a:p>
            <a:pPr>
              <a:lnSpc>
                <a:spcPts val="2994"/>
              </a:lnSpc>
            </a:pPr>
          </a:p>
          <a:p>
            <a:pPr>
              <a:lnSpc>
                <a:spcPts val="2994"/>
              </a:lnSpc>
            </a:pPr>
          </a:p>
          <a:p>
            <a:pPr>
              <a:lnSpc>
                <a:spcPts val="2994"/>
              </a:lnSpc>
            </a:pPr>
          </a:p>
          <a:p>
            <a:pPr>
              <a:lnSpc>
                <a:spcPts val="2994"/>
              </a:lnSpc>
            </a:pPr>
          </a:p>
          <a:p>
            <a:pPr>
              <a:lnSpc>
                <a:spcPts val="2994"/>
              </a:lnSpc>
            </a:pPr>
          </a:p>
          <a:p>
            <a:pPr>
              <a:lnSpc>
                <a:spcPts val="2994"/>
              </a:lnSpc>
            </a:pPr>
          </a:p>
          <a:p>
            <a:pPr>
              <a:lnSpc>
                <a:spcPts val="2994"/>
              </a:lnSpc>
              <a:spcBef>
                <a:spcPct val="0"/>
              </a:spcBef>
            </a:pPr>
          </a:p>
        </p:txBody>
      </p:sp>
      <p:sp>
        <p:nvSpPr>
          <p:cNvPr name="TextBox 13" id="13"/>
          <p:cNvSpPr txBox="true"/>
          <p:nvPr/>
        </p:nvSpPr>
        <p:spPr>
          <a:xfrm rot="0">
            <a:off x="1763494" y="9630355"/>
            <a:ext cx="3466147" cy="306705"/>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Glacial Indifference"/>
              </a:rPr>
              <a:t>Mit einer Drone von mir fotografiert</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820442" y="2507961"/>
            <a:ext cx="8647187" cy="8647187"/>
            <a:chOff x="0" y="0"/>
            <a:chExt cx="11529582" cy="11529582"/>
          </a:xfrm>
        </p:grpSpPr>
        <p:sp>
          <p:nvSpPr>
            <p:cNvPr name="Freeform 3" id="3"/>
            <p:cNvSpPr/>
            <p:nvPr/>
          </p:nvSpPr>
          <p:spPr>
            <a:xfrm flipH="false" flipV="false" rot="5400000">
              <a:off x="3644708" y="4968202"/>
              <a:ext cx="11529582" cy="1593179"/>
            </a:xfrm>
            <a:custGeom>
              <a:avLst/>
              <a:gdLst/>
              <a:ahLst/>
              <a:cxnLst/>
              <a:rect r="r" b="b" t="t" l="l"/>
              <a:pathLst>
                <a:path h="1593179" w="11529582">
                  <a:moveTo>
                    <a:pt x="0" y="0"/>
                  </a:moveTo>
                  <a:lnTo>
                    <a:pt x="11529582" y="0"/>
                  </a:lnTo>
                  <a:lnTo>
                    <a:pt x="11529582" y="1593178"/>
                  </a:lnTo>
                  <a:lnTo>
                    <a:pt x="0" y="15931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800000">
              <a:off x="0" y="8924252"/>
              <a:ext cx="11529582" cy="1593179"/>
            </a:xfrm>
            <a:custGeom>
              <a:avLst/>
              <a:gdLst/>
              <a:ahLst/>
              <a:cxnLst/>
              <a:rect r="r" b="b" t="t" l="l"/>
              <a:pathLst>
                <a:path h="1593179" w="11529582">
                  <a:moveTo>
                    <a:pt x="0" y="0"/>
                  </a:moveTo>
                  <a:lnTo>
                    <a:pt x="11529582" y="0"/>
                  </a:lnTo>
                  <a:lnTo>
                    <a:pt x="11529582" y="1593179"/>
                  </a:lnTo>
                  <a:lnTo>
                    <a:pt x="0" y="15931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Freeform 5" id="5"/>
          <p:cNvSpPr/>
          <p:nvPr/>
        </p:nvSpPr>
        <p:spPr>
          <a:xfrm flipH="false" flipV="false" rot="-5400000">
            <a:off x="-3352035" y="7706000"/>
            <a:ext cx="7467218" cy="1549519"/>
          </a:xfrm>
          <a:custGeom>
            <a:avLst/>
            <a:gdLst/>
            <a:ahLst/>
            <a:cxnLst/>
            <a:rect r="r" b="b" t="t" l="l"/>
            <a:pathLst>
              <a:path h="1549519" w="7467218">
                <a:moveTo>
                  <a:pt x="0" y="0"/>
                </a:moveTo>
                <a:lnTo>
                  <a:pt x="7467218" y="0"/>
                </a:lnTo>
                <a:lnTo>
                  <a:pt x="746721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50171" t="0" r="0" b="0"/>
            </a:stretch>
          </a:blipFill>
        </p:spPr>
      </p:sp>
      <p:sp>
        <p:nvSpPr>
          <p:cNvPr name="Freeform 6" id="6"/>
          <p:cNvSpPr/>
          <p:nvPr/>
        </p:nvSpPr>
        <p:spPr>
          <a:xfrm flipH="false" flipV="false" rot="0">
            <a:off x="-393186" y="0"/>
            <a:ext cx="11213627" cy="1549519"/>
          </a:xfrm>
          <a:custGeom>
            <a:avLst/>
            <a:gdLst/>
            <a:ahLst/>
            <a:cxnLst/>
            <a:rect r="r" b="b" t="t" l="l"/>
            <a:pathLst>
              <a:path h="1549519" w="11213627">
                <a:moveTo>
                  <a:pt x="0" y="0"/>
                </a:moveTo>
                <a:lnTo>
                  <a:pt x="11213628" y="0"/>
                </a:lnTo>
                <a:lnTo>
                  <a:pt x="11213628" y="1549519"/>
                </a:lnTo>
                <a:lnTo>
                  <a:pt x="0" y="15495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225597" y="3203585"/>
            <a:ext cx="13836806" cy="3584555"/>
          </a:xfrm>
          <a:prstGeom prst="rect">
            <a:avLst/>
          </a:prstGeom>
        </p:spPr>
        <p:txBody>
          <a:bodyPr anchor="t" rtlCol="false" tIns="0" lIns="0" bIns="0" rIns="0">
            <a:spAutoFit/>
          </a:bodyPr>
          <a:lstStyle/>
          <a:p>
            <a:pPr algn="ctr">
              <a:lnSpc>
                <a:spcPts val="14001"/>
              </a:lnSpc>
            </a:pPr>
            <a:r>
              <a:rPr lang="en-US" sz="10000" spc="880">
                <a:solidFill>
                  <a:srgbClr val="000000"/>
                </a:solidFill>
                <a:latin typeface="AC Fat Bamboo Bold"/>
              </a:rPr>
              <a:t>Probleme? </a:t>
            </a:r>
          </a:p>
          <a:p>
            <a:pPr algn="ctr">
              <a:lnSpc>
                <a:spcPts val="14001"/>
              </a:lnSpc>
              <a:spcBef>
                <a:spcPct val="0"/>
              </a:spcBef>
            </a:pPr>
            <a:r>
              <a:rPr lang="en-US" sz="10000" spc="880">
                <a:solidFill>
                  <a:srgbClr val="000000"/>
                </a:solidFill>
                <a:latin typeface="AC Fat Bamboo Bold"/>
              </a:rPr>
              <a:t>Gibt es auch...</a:t>
            </a:r>
          </a:p>
        </p:txBody>
      </p:sp>
      <p:sp>
        <p:nvSpPr>
          <p:cNvPr name="Freeform 8" id="8"/>
          <p:cNvSpPr/>
          <p:nvPr/>
        </p:nvSpPr>
        <p:spPr>
          <a:xfrm flipH="false" flipV="false" rot="0">
            <a:off x="2022647" y="1603979"/>
            <a:ext cx="1521083" cy="1788753"/>
          </a:xfrm>
          <a:custGeom>
            <a:avLst/>
            <a:gdLst/>
            <a:ahLst/>
            <a:cxnLst/>
            <a:rect r="r" b="b" t="t" l="l"/>
            <a:pathLst>
              <a:path h="1788753" w="1521083">
                <a:moveTo>
                  <a:pt x="0" y="0"/>
                </a:moveTo>
                <a:lnTo>
                  <a:pt x="1521084" y="0"/>
                </a:lnTo>
                <a:lnTo>
                  <a:pt x="1521084" y="1788753"/>
                </a:lnTo>
                <a:lnTo>
                  <a:pt x="0" y="17887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4817462" y="6530640"/>
            <a:ext cx="1606431" cy="1889119"/>
          </a:xfrm>
          <a:custGeom>
            <a:avLst/>
            <a:gdLst/>
            <a:ahLst/>
            <a:cxnLst/>
            <a:rect r="r" b="b" t="t" l="l"/>
            <a:pathLst>
              <a:path h="1889119" w="1606431">
                <a:moveTo>
                  <a:pt x="0" y="0"/>
                </a:moveTo>
                <a:lnTo>
                  <a:pt x="1606431" y="0"/>
                </a:lnTo>
                <a:lnTo>
                  <a:pt x="1606431" y="1889119"/>
                </a:lnTo>
                <a:lnTo>
                  <a:pt x="0" y="18891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DAFk_qEshAo</dc:identifier>
  <dcterms:modified xsi:type="dcterms:W3CDTF">2011-08-01T06:04:30Z</dcterms:modified>
  <cp:revision>1</cp:revision>
  <dc:title>Black and White Pastel Scrapbook Company Profile Presentation</dc:title>
</cp:coreProperties>
</file>